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2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3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4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1" r:id="rId1"/>
  </p:sldMasterIdLst>
  <p:notesMasterIdLst>
    <p:notesMasterId r:id="rId47"/>
  </p:notesMasterIdLst>
  <p:sldIdLst>
    <p:sldId id="289" r:id="rId2"/>
    <p:sldId id="292" r:id="rId3"/>
    <p:sldId id="294" r:id="rId4"/>
    <p:sldId id="295" r:id="rId5"/>
    <p:sldId id="296" r:id="rId6"/>
    <p:sldId id="297" r:id="rId7"/>
    <p:sldId id="309" r:id="rId8"/>
    <p:sldId id="330" r:id="rId9"/>
    <p:sldId id="313" r:id="rId10"/>
    <p:sldId id="301" r:id="rId11"/>
    <p:sldId id="317" r:id="rId12"/>
    <p:sldId id="319" r:id="rId13"/>
    <p:sldId id="325" r:id="rId14"/>
    <p:sldId id="326" r:id="rId15"/>
    <p:sldId id="327" r:id="rId16"/>
    <p:sldId id="328" r:id="rId17"/>
    <p:sldId id="329" r:id="rId18"/>
    <p:sldId id="318" r:id="rId19"/>
    <p:sldId id="310" r:id="rId20"/>
    <p:sldId id="311" r:id="rId21"/>
    <p:sldId id="298" r:id="rId22"/>
    <p:sldId id="300" r:id="rId23"/>
    <p:sldId id="316" r:id="rId24"/>
    <p:sldId id="263" r:id="rId25"/>
    <p:sldId id="271" r:id="rId26"/>
    <p:sldId id="273" r:id="rId27"/>
    <p:sldId id="275" r:id="rId28"/>
    <p:sldId id="264" r:id="rId29"/>
    <p:sldId id="265" r:id="rId30"/>
    <p:sldId id="267" r:id="rId31"/>
    <p:sldId id="308" r:id="rId32"/>
    <p:sldId id="331" r:id="rId33"/>
    <p:sldId id="315" r:id="rId34"/>
    <p:sldId id="320" r:id="rId35"/>
    <p:sldId id="321" r:id="rId36"/>
    <p:sldId id="322" r:id="rId37"/>
    <p:sldId id="302" r:id="rId38"/>
    <p:sldId id="304" r:id="rId39"/>
    <p:sldId id="305" r:id="rId40"/>
    <p:sldId id="303" r:id="rId41"/>
    <p:sldId id="286" r:id="rId42"/>
    <p:sldId id="323" r:id="rId43"/>
    <p:sldId id="324" r:id="rId44"/>
    <p:sldId id="312" r:id="rId45"/>
    <p:sldId id="314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33" autoAdjust="0"/>
    <p:restoredTop sz="94660" autoAdjust="0"/>
  </p:normalViewPr>
  <p:slideViewPr>
    <p:cSldViewPr>
      <p:cViewPr varScale="1">
        <p:scale>
          <a:sx n="70" d="100"/>
          <a:sy n="70" d="100"/>
        </p:scale>
        <p:origin x="11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1\Documents\JP\PESQUISA\Report%20JP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yr%20Peret\Documents\CG%20JP\RESULTADOS%20PESQUISA%20EXPERT%20ESTATUTO\Report%20JP%20(graficos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1\Documents\JP\PESQUISA\Report%20JP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1\Documents\JP\PESQUISA\Report%20JP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1\Documents\JP\PESQUISA\Report%20JP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yr%20Peret\Documents\CG%20JP\RESULTADOS%20PESQUISA%20EXPERT%20ESTATUTO\Report%20JP%20(graficos)%20percentual%20de%20alguns%20ab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1\Documents\JP\PESQUISA\Report%20JP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yr%20Peret\Documents\CG%20JP\RESULTADOS%20PESQUISA%20EXPERT%20ESTATUTO\Report%20JP%20(graficos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1\Documents\JP\PESQUISA\Report%20JP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1\Documents\JP\PESQUISA\Report%20JP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ena\Documents\JP\PESQUISA\Report%20J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E96-42E8-B352-7C1B89CF321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E96-42E8-B352-7C1B89CF321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JP.xlsx]Worksheet'!$C$285:$C$286</c:f>
              <c:strCache>
                <c:ptCount val="2"/>
                <c:pt idx="0">
                  <c:v>Masculino</c:v>
                </c:pt>
                <c:pt idx="1">
                  <c:v>Feminino</c:v>
                </c:pt>
              </c:strCache>
            </c:strRef>
          </c:cat>
          <c:val>
            <c:numRef>
              <c:f>'[Report JP.xlsx]Worksheet'!$D$285:$D$286</c:f>
              <c:numCache>
                <c:formatCode>0.00%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96-42E8-B352-7C1B89CF32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047852529040998"/>
          <c:y val="8.7400966183574874E-2"/>
          <c:w val="0.30720913423972496"/>
          <c:h val="0.334376811594202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66455854471108"/>
          <c:y val="2.9597527854100782E-2"/>
          <c:w val="0.33752781125216208"/>
          <c:h val="0.79457181471571614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1.5581467934509794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9E-42CA-818C-5155AAB1F9B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4378656663535926E-2"/>
                  <c:y val="-0.3260614916885343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19E-42CA-818C-5155AAB1F9B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4346581824161797E-2"/>
                  <c:y val="1.339690533982747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19E-42CA-818C-5155AAB1F9B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769044855392336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19E-42CA-818C-5155AAB1F9B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JP.xlsx]Worksheet'!$C$31:$C$35</c:f>
              <c:strCache>
                <c:ptCount val="5"/>
                <c:pt idx="0">
                  <c:v>De moradores</c:v>
                </c:pt>
                <c:pt idx="1">
                  <c:v>De proprietários</c:v>
                </c:pt>
                <c:pt idx="2">
                  <c:v>De moradores e proprietários</c:v>
                </c:pt>
                <c:pt idx="3">
                  <c:v>Não sabe</c:v>
                </c:pt>
                <c:pt idx="4">
                  <c:v>Recusa</c:v>
                </c:pt>
              </c:strCache>
            </c:strRef>
          </c:cat>
          <c:val>
            <c:numRef>
              <c:f>'[Report JP.xlsx]Worksheet'!$D$31:$D$35</c:f>
              <c:numCache>
                <c:formatCode>0.00%</c:formatCode>
                <c:ptCount val="5"/>
                <c:pt idx="0">
                  <c:v>1.0204081632653E-2</c:v>
                </c:pt>
                <c:pt idx="1">
                  <c:v>8.1632653061223998E-2</c:v>
                </c:pt>
                <c:pt idx="2">
                  <c:v>0.88775510204081998</c:v>
                </c:pt>
                <c:pt idx="3">
                  <c:v>1.0204081632653E-2</c:v>
                </c:pt>
                <c:pt idx="4">
                  <c:v>1.0204081632653E-2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19E-42CA-818C-5155AAB1F9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141392742264365"/>
          <c:y val="0.26632910226387885"/>
          <c:w val="0.22999488254618089"/>
          <c:h val="0.3503550039508852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1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Worksheet!$C$15:$C$19</c:f>
              <c:strCache>
                <c:ptCount val="5"/>
                <c:pt idx="0">
                  <c:v>Proprietários de lote(s) no bairro, mas NÃO moradores;</c:v>
                </c:pt>
                <c:pt idx="1">
                  <c:v>Proprietários moradores do bairro;</c:v>
                </c:pt>
                <c:pt idx="2">
                  <c:v>Inquilinos e funcionários</c:v>
                </c:pt>
                <c:pt idx="3">
                  <c:v>Todas acima</c:v>
                </c:pt>
                <c:pt idx="4">
                  <c:v>Nenhuma acima ( justifique se quiser)*</c:v>
                </c:pt>
              </c:strCache>
            </c:strRef>
          </c:cat>
          <c:val>
            <c:numRef>
              <c:f>Worksheet!$D$15:$D$19</c:f>
              <c:numCache>
                <c:formatCode>General</c:formatCode>
                <c:ptCount val="5"/>
                <c:pt idx="0">
                  <c:v>13.46</c:v>
                </c:pt>
                <c:pt idx="1">
                  <c:v>28.21</c:v>
                </c:pt>
                <c:pt idx="2">
                  <c:v>6.41</c:v>
                </c:pt>
                <c:pt idx="3">
                  <c:v>43.59</c:v>
                </c:pt>
                <c:pt idx="4">
                  <c:v>8.33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C2-4BCD-8BD2-E190092DEF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>
              <a:latin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3"/>
              <c:layout>
                <c:manualLayout>
                  <c:x val="5.2777777777777778E-2"/>
                  <c:y val="-1.85185185185185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BA3-4946-B3F0-6F2DF166539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JP.xlsx]Worksheet'!$C$270:$C$273</c:f>
              <c:strCache>
                <c:ptCount val="4"/>
                <c:pt idx="0">
                  <c:v>A favor</c:v>
                </c:pt>
                <c:pt idx="1">
                  <c:v>Contra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'[Report JP.xlsx]Worksheet'!$D$270:$D$273</c:f>
              <c:numCache>
                <c:formatCode>0.00%</c:formatCode>
                <c:ptCount val="4"/>
                <c:pt idx="0">
                  <c:v>0.72</c:v>
                </c:pt>
                <c:pt idx="1">
                  <c:v>0.21333333333332999</c:v>
                </c:pt>
                <c:pt idx="2">
                  <c:v>5.3333333333332997E-2</c:v>
                </c:pt>
                <c:pt idx="3">
                  <c:v>1.3333333333332999E-2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BA3-4946-B3F0-6F2DF16653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Worksheet!$D$46</c:f>
              <c:strCache>
                <c:ptCount val="1"/>
                <c:pt idx="0">
                  <c:v>Bar</c:v>
                </c:pt>
              </c:strCache>
            </c:strRef>
          </c:tx>
          <c:dLbls>
            <c:dLbl>
              <c:idx val="2"/>
              <c:layout>
                <c:manualLayout>
                  <c:x val="-5.0385600033552636E-2"/>
                  <c:y val="-4.417102464256270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72-4CD9-9AAC-C8A2F3E4C07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194514298496189E-2"/>
                  <c:y val="-1.32513073927687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272-4CD9-9AAC-C8A2F3E4C07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5184228608176678E-2"/>
                  <c:y val="-2.65026147855375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272-4CD9-9AAC-C8A2F3E4C07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Worksheet!$B$47:$C$50</c:f>
              <c:strCache>
                <c:ptCount val="4"/>
                <c:pt idx="0">
                  <c:v>Deveria continuar como está</c:v>
                </c:pt>
                <c:pt idx="1">
                  <c:v>Deveria mudar*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Worksheet!$D$47:$D$50</c:f>
              <c:numCache>
                <c:formatCode>0.00%</c:formatCode>
                <c:ptCount val="4"/>
                <c:pt idx="0">
                  <c:v>0.30526315789474001</c:v>
                </c:pt>
                <c:pt idx="1">
                  <c:v>0.65263157894737001</c:v>
                </c:pt>
                <c:pt idx="2">
                  <c:v>2.1052631578947E-2</c:v>
                </c:pt>
                <c:pt idx="3">
                  <c:v>2.1052631578947E-2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272-4CD9-9AAC-C8A2F3E4C072}"/>
            </c:ext>
          </c:extLst>
        </c:ser>
        <c:ser>
          <c:idx val="1"/>
          <c:order val="1"/>
          <c:tx>
            <c:strRef>
              <c:f>Worksheet!$E$46</c:f>
              <c:strCache>
                <c:ptCount val="1"/>
                <c:pt idx="0">
                  <c:v>Response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Worksheet!$B$47:$C$50</c:f>
              <c:strCache>
                <c:ptCount val="4"/>
                <c:pt idx="0">
                  <c:v>Deveria continuar como está</c:v>
                </c:pt>
                <c:pt idx="1">
                  <c:v>Deveria mudar*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Worksheet!$E$47:$E$50</c:f>
              <c:numCache>
                <c:formatCode>General</c:formatCode>
                <c:ptCount val="4"/>
                <c:pt idx="0">
                  <c:v>29</c:v>
                </c:pt>
                <c:pt idx="1">
                  <c:v>62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272-4CD9-9AAC-C8A2F3E4C072}"/>
            </c:ext>
          </c:extLst>
        </c:ser>
        <c:ser>
          <c:idx val="2"/>
          <c:order val="2"/>
          <c:tx>
            <c:strRef>
              <c:f>Worksheet!$F$46</c:f>
              <c:strCache>
                <c:ptCount val="1"/>
                <c:pt idx="0">
                  <c:v>%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Worksheet!$B$47:$C$50</c:f>
              <c:strCache>
                <c:ptCount val="4"/>
                <c:pt idx="0">
                  <c:v>Deveria continuar como está</c:v>
                </c:pt>
                <c:pt idx="1">
                  <c:v>Deveria mudar*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Worksheet!$F$47:$F$50</c:f>
              <c:numCache>
                <c:formatCode>0.00%</c:formatCode>
                <c:ptCount val="4"/>
                <c:pt idx="0">
                  <c:v>0.30526315789474001</c:v>
                </c:pt>
                <c:pt idx="1">
                  <c:v>0.65263157894737001</c:v>
                </c:pt>
                <c:pt idx="2">
                  <c:v>2.1052631578947E-2</c:v>
                </c:pt>
                <c:pt idx="3">
                  <c:v>2.1052631578947E-2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272-4CD9-9AAC-C8A2F3E4C0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630988675676863"/>
          <c:y val="0.21923132101120188"/>
          <c:w val="0.31369011324323137"/>
          <c:h val="0.56153735797759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Worksheet!$D$61</c:f>
              <c:strCache>
                <c:ptCount val="1"/>
                <c:pt idx="0">
                  <c:v>A Favor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704238494176531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35,11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6DB-4C53-80C6-75BF779D98D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19,15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6DB-4C53-80C6-75BF779D98D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9944773613918557E-2"/>
                  <c:y val="6.1335026582618613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42,55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6DB-4C53-80C6-75BF779D98D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683611700885551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31,91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6DB-4C53-80C6-75BF779D98D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Worksheet!$C$62:$C$65</c:f>
              <c:strCache>
                <c:ptCount val="4"/>
                <c:pt idx="0">
                  <c:v>Voto e pagamento da contribuição por propriedade</c:v>
                </c:pt>
                <c:pt idx="1">
                  <c:v>Até 2 votos por CPF, mesmo que tenha mais lotes, com contribuição correspondente ao número de lotes</c:v>
                </c:pt>
                <c:pt idx="2">
                  <c:v>Pagamento por propriedade e o voto por CPF</c:v>
                </c:pt>
                <c:pt idx="3">
                  <c:v>Voto e pagamento por CPF</c:v>
                </c:pt>
              </c:strCache>
            </c:strRef>
          </c:cat>
          <c:val>
            <c:numRef>
              <c:f>Worksheet!$D$62:$D$65</c:f>
              <c:numCache>
                <c:formatCode>General</c:formatCode>
                <c:ptCount val="4"/>
                <c:pt idx="0">
                  <c:v>33</c:v>
                </c:pt>
                <c:pt idx="1">
                  <c:v>18</c:v>
                </c:pt>
                <c:pt idx="2">
                  <c:v>40</c:v>
                </c:pt>
                <c:pt idx="3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66-483F-AA61-D3D41B9B9795}"/>
            </c:ext>
          </c:extLst>
        </c:ser>
        <c:ser>
          <c:idx val="1"/>
          <c:order val="1"/>
          <c:tx>
            <c:strRef>
              <c:f>Worksheet!$E$61</c:f>
              <c:strCache>
                <c:ptCount val="1"/>
                <c:pt idx="0">
                  <c:v>Contra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642358114303590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57,45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6DB-4C53-80C6-75BF779D98D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8390445311387035E-2"/>
                  <c:y val="-1.00367566576493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62,77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6DB-4C53-80C6-75BF779D98D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45,74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6DB-4C53-80C6-75BF779D98D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57,45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6DB-4C53-80C6-75BF779D98D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Worksheet!$C$62:$C$65</c:f>
              <c:strCache>
                <c:ptCount val="4"/>
                <c:pt idx="0">
                  <c:v>Voto e pagamento da contribuição por propriedade</c:v>
                </c:pt>
                <c:pt idx="1">
                  <c:v>Até 2 votos por CPF, mesmo que tenha mais lotes, com contribuição correspondente ao número de lotes</c:v>
                </c:pt>
                <c:pt idx="2">
                  <c:v>Pagamento por propriedade e o voto por CPF</c:v>
                </c:pt>
                <c:pt idx="3">
                  <c:v>Voto e pagamento por CPF</c:v>
                </c:pt>
              </c:strCache>
            </c:strRef>
          </c:cat>
          <c:val>
            <c:numRef>
              <c:f>Worksheet!$E$62:$E$65</c:f>
              <c:numCache>
                <c:formatCode>General</c:formatCode>
                <c:ptCount val="4"/>
                <c:pt idx="0">
                  <c:v>54</c:v>
                </c:pt>
                <c:pt idx="1">
                  <c:v>59</c:v>
                </c:pt>
                <c:pt idx="2">
                  <c:v>43</c:v>
                </c:pt>
                <c:pt idx="3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66-483F-AA61-D3D41B9B9795}"/>
            </c:ext>
          </c:extLst>
        </c:ser>
        <c:ser>
          <c:idx val="2"/>
          <c:order val="2"/>
          <c:tx>
            <c:strRef>
              <c:f>Worksheet!$F$61</c:f>
              <c:strCache>
                <c:ptCount val="1"/>
                <c:pt idx="0">
                  <c:v>Não sabe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Worksheet!$C$62:$C$65</c:f>
              <c:strCache>
                <c:ptCount val="4"/>
                <c:pt idx="0">
                  <c:v>Voto e pagamento da contribuição por propriedade</c:v>
                </c:pt>
                <c:pt idx="1">
                  <c:v>Até 2 votos por CPF, mesmo que tenha mais lotes, com contribuição correspondente ao número de lotes</c:v>
                </c:pt>
                <c:pt idx="2">
                  <c:v>Pagamento por propriedade e o voto por CPF</c:v>
                </c:pt>
                <c:pt idx="3">
                  <c:v>Voto e pagamento por CPF</c:v>
                </c:pt>
              </c:strCache>
            </c:strRef>
          </c:cat>
          <c:val>
            <c:numRef>
              <c:f>Worksheet!$F$62:$F$65</c:f>
              <c:numCache>
                <c:formatCode>General</c:formatCode>
                <c:ptCount val="4"/>
                <c:pt idx="0">
                  <c:v>2</c:v>
                </c:pt>
                <c:pt idx="1">
                  <c:v>12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66-483F-AA61-D3D41B9B9795}"/>
            </c:ext>
          </c:extLst>
        </c:ser>
        <c:ser>
          <c:idx val="3"/>
          <c:order val="3"/>
          <c:tx>
            <c:strRef>
              <c:f>Worksheet!$G$61</c:f>
              <c:strCache>
                <c:ptCount val="1"/>
                <c:pt idx="0">
                  <c:v>Recusa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Worksheet!$C$62:$C$65</c:f>
              <c:strCache>
                <c:ptCount val="4"/>
                <c:pt idx="0">
                  <c:v>Voto e pagamento da contribuição por propriedade</c:v>
                </c:pt>
                <c:pt idx="1">
                  <c:v>Até 2 votos por CPF, mesmo que tenha mais lotes, com contribuição correspondente ao número de lotes</c:v>
                </c:pt>
                <c:pt idx="2">
                  <c:v>Pagamento por propriedade e o voto por CPF</c:v>
                </c:pt>
                <c:pt idx="3">
                  <c:v>Voto e pagamento por CPF</c:v>
                </c:pt>
              </c:strCache>
            </c:strRef>
          </c:cat>
          <c:val>
            <c:numRef>
              <c:f>Worksheet!$G$62:$G$65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D66-483F-AA61-D3D41B9B979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369834368"/>
        <c:axId val="-1369842528"/>
      </c:barChart>
      <c:catAx>
        <c:axId val="-136983436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-1369842528"/>
        <c:crosses val="autoZero"/>
        <c:auto val="1"/>
        <c:lblAlgn val="ctr"/>
        <c:lblOffset val="100"/>
        <c:noMultiLvlLbl val="0"/>
      </c:catAx>
      <c:valAx>
        <c:axId val="-1369842528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-13698343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Worksheet!$C$76</c:f>
              <c:strCache>
                <c:ptCount val="1"/>
                <c:pt idx="0">
                  <c:v>A manutenção do voto e pagamento da contribuição por propriedade, independentemente do número de lotes que o proprietário tenha. Por favor, justifique se quiser*.</c:v>
                </c:pt>
              </c:strCache>
            </c:strRef>
          </c:tx>
          <c:spPr>
            <a:ln w="28575">
              <a:noFill/>
            </a:ln>
          </c:spPr>
          <c:dLbls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Worksheet!$D$75:$G$75</c:f>
              <c:strCache>
                <c:ptCount val="4"/>
                <c:pt idx="0">
                  <c:v>Rank1</c:v>
                </c:pt>
                <c:pt idx="1">
                  <c:v>Rank2</c:v>
                </c:pt>
                <c:pt idx="2">
                  <c:v>Rank3</c:v>
                </c:pt>
                <c:pt idx="3">
                  <c:v>Rank4</c:v>
                </c:pt>
              </c:strCache>
            </c:strRef>
          </c:xVal>
          <c:yVal>
            <c:numRef>
              <c:f>Worksheet!$D$76:$G$76</c:f>
              <c:numCache>
                <c:formatCode>General</c:formatCode>
                <c:ptCount val="4"/>
                <c:pt idx="0">
                  <c:v>26.92</c:v>
                </c:pt>
                <c:pt idx="1">
                  <c:v>17.95</c:v>
                </c:pt>
                <c:pt idx="2">
                  <c:v>15.38</c:v>
                </c:pt>
                <c:pt idx="3">
                  <c:v>39.74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FCC-460E-8F14-30043DC2AD5B}"/>
            </c:ext>
          </c:extLst>
        </c:ser>
        <c:ser>
          <c:idx val="1"/>
          <c:order val="1"/>
          <c:tx>
            <c:strRef>
              <c:f>Worksheet!$C$77</c:f>
              <c:strCache>
                <c:ptCount val="1"/>
                <c:pt idx="0">
                  <c:v>A manutenção de até 2 votos por CPF, mesmo que tenha muitos outros lotes, com contribuição correspondente ao número de lotes. Por favor, justifique se quiser*.</c:v>
                </c:pt>
              </c:strCache>
            </c:strRef>
          </c:tx>
          <c:spPr>
            <a:ln w="28575">
              <a:noFill/>
            </a:ln>
          </c:spPr>
          <c:dLbls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Worksheet!$D$75:$G$75</c:f>
              <c:strCache>
                <c:ptCount val="4"/>
                <c:pt idx="0">
                  <c:v>Rank1</c:v>
                </c:pt>
                <c:pt idx="1">
                  <c:v>Rank2</c:v>
                </c:pt>
                <c:pt idx="2">
                  <c:v>Rank3</c:v>
                </c:pt>
                <c:pt idx="3">
                  <c:v>Rank4</c:v>
                </c:pt>
              </c:strCache>
            </c:strRef>
          </c:xVal>
          <c:yVal>
            <c:numRef>
              <c:f>Worksheet!$D$77:$G$77</c:f>
              <c:numCache>
                <c:formatCode>General</c:formatCode>
                <c:ptCount val="4"/>
                <c:pt idx="0">
                  <c:v>12.82</c:v>
                </c:pt>
                <c:pt idx="1">
                  <c:v>38.46</c:v>
                </c:pt>
                <c:pt idx="2">
                  <c:v>38.46</c:v>
                </c:pt>
                <c:pt idx="3">
                  <c:v>10.26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FCC-460E-8F14-30043DC2AD5B}"/>
            </c:ext>
          </c:extLst>
        </c:ser>
        <c:ser>
          <c:idx val="2"/>
          <c:order val="2"/>
          <c:tx>
            <c:strRef>
              <c:f>Worksheet!$C$78</c:f>
              <c:strCache>
                <c:ptCount val="1"/>
                <c:pt idx="0">
                  <c:v>O pagamento por propriedade e o voto por CPF (nesse caso se o proprietário tiver, por ex.: 5 lotes, ele pagaria por cada lote, mas votaria uma única vez). Por favor, justifique se quiser*.</c:v>
                </c:pt>
              </c:strCache>
            </c:strRef>
          </c:tx>
          <c:spPr>
            <a:ln w="28575">
              <a:noFill/>
            </a:ln>
          </c:spPr>
          <c:dLbls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Worksheet!$D$75:$G$75</c:f>
              <c:strCache>
                <c:ptCount val="4"/>
                <c:pt idx="0">
                  <c:v>Rank1</c:v>
                </c:pt>
                <c:pt idx="1">
                  <c:v>Rank2</c:v>
                </c:pt>
                <c:pt idx="2">
                  <c:v>Rank3</c:v>
                </c:pt>
                <c:pt idx="3">
                  <c:v>Rank4</c:v>
                </c:pt>
              </c:strCache>
            </c:strRef>
          </c:xVal>
          <c:yVal>
            <c:numRef>
              <c:f>Worksheet!$D$78:$G$78</c:f>
              <c:numCache>
                <c:formatCode>General</c:formatCode>
                <c:ptCount val="4"/>
                <c:pt idx="0">
                  <c:v>30.77</c:v>
                </c:pt>
                <c:pt idx="1">
                  <c:v>17.95</c:v>
                </c:pt>
                <c:pt idx="2">
                  <c:v>23.08</c:v>
                </c:pt>
                <c:pt idx="3">
                  <c:v>28.21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FCC-460E-8F14-30043DC2AD5B}"/>
            </c:ext>
          </c:extLst>
        </c:ser>
        <c:ser>
          <c:idx val="3"/>
          <c:order val="3"/>
          <c:tx>
            <c:strRef>
              <c:f>Worksheet!$C$79</c:f>
              <c:strCache>
                <c:ptCount val="1"/>
                <c:pt idx="0">
                  <c:v>O pagamento e voto por CPF. Por favor, justifique se quiser*.</c:v>
                </c:pt>
              </c:strCache>
            </c:strRef>
          </c:tx>
          <c:spPr>
            <a:ln w="28575">
              <a:noFill/>
            </a:ln>
          </c:spPr>
          <c:dLbls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Worksheet!$D$75:$G$75</c:f>
              <c:strCache>
                <c:ptCount val="4"/>
                <c:pt idx="0">
                  <c:v>Rank1</c:v>
                </c:pt>
                <c:pt idx="1">
                  <c:v>Rank2</c:v>
                </c:pt>
                <c:pt idx="2">
                  <c:v>Rank3</c:v>
                </c:pt>
                <c:pt idx="3">
                  <c:v>Rank4</c:v>
                </c:pt>
              </c:strCache>
            </c:strRef>
          </c:xVal>
          <c:yVal>
            <c:numRef>
              <c:f>Worksheet!$D$79:$G$79</c:f>
              <c:numCache>
                <c:formatCode>General</c:formatCode>
                <c:ptCount val="4"/>
                <c:pt idx="0">
                  <c:v>29.48</c:v>
                </c:pt>
                <c:pt idx="1">
                  <c:v>25.64</c:v>
                </c:pt>
                <c:pt idx="2">
                  <c:v>23.08</c:v>
                </c:pt>
                <c:pt idx="3">
                  <c:v>21.79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FCC-460E-8F14-30043DC2AD5B}"/>
            </c:ext>
          </c:extLst>
        </c:ser>
        <c:dLbls>
          <c:dLblPos val="l"/>
          <c:showLegendKey val="0"/>
          <c:showVal val="1"/>
          <c:showCatName val="0"/>
          <c:showSerName val="0"/>
          <c:showPercent val="0"/>
          <c:showBubbleSize val="0"/>
        </c:dLbls>
        <c:axId val="-1525433824"/>
        <c:axId val="-1525432192"/>
      </c:scatterChart>
      <c:valAx>
        <c:axId val="-1525433824"/>
        <c:scaling>
          <c:orientation val="minMax"/>
        </c:scaling>
        <c:delete val="0"/>
        <c:axPos val="b"/>
        <c:majorTickMark val="out"/>
        <c:minorTickMark val="none"/>
        <c:tickLblPos val="nextTo"/>
        <c:crossAx val="-1525432192"/>
        <c:crosses val="autoZero"/>
        <c:crossBetween val="midCat"/>
      </c:valAx>
      <c:valAx>
        <c:axId val="-1525432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5254338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115237916330759"/>
          <c:y val="6.7294876918066265E-2"/>
          <c:w val="0.33762945789478954"/>
          <c:h val="0.93270512308193376"/>
        </c:manualLayout>
      </c:layout>
      <c:overlay val="0"/>
      <c:txPr>
        <a:bodyPr/>
        <a:lstStyle/>
        <a:p>
          <a:pPr>
            <a:defRPr>
              <a:latin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JP.xlsx]Worksheet'!$C$196:$C$198</c:f>
              <c:strCache>
                <c:ptCount val="3"/>
                <c:pt idx="0">
                  <c:v>Sim</c:v>
                </c:pt>
                <c:pt idx="1">
                  <c:v>Não</c:v>
                </c:pt>
                <c:pt idx="2">
                  <c:v>Recusa</c:v>
                </c:pt>
              </c:strCache>
            </c:strRef>
          </c:cat>
          <c:val>
            <c:numRef>
              <c:f>'[Report JP.xlsx]Worksheet'!$D$196:$D$198</c:f>
              <c:numCache>
                <c:formatCode>0.00%</c:formatCode>
                <c:ptCount val="3"/>
                <c:pt idx="0">
                  <c:v>0.74666666666667003</c:v>
                </c:pt>
                <c:pt idx="1">
                  <c:v>0.17333333333333001</c:v>
                </c:pt>
                <c:pt idx="2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47-47AF-9963-9404DBF248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0820087357471218"/>
          <c:y val="0.35580600808299656"/>
          <c:w val="0.1264414329958474"/>
          <c:h val="0.288387983834006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1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JP.xlsx]Worksheet'!$C$210:$C$213</c:f>
              <c:strCache>
                <c:ptCount val="4"/>
                <c:pt idx="0">
                  <c:v>A Favor</c:v>
                </c:pt>
                <c:pt idx="1">
                  <c:v>Contra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'[Report JP.xlsx]Worksheet'!$D$210:$D$213</c:f>
              <c:numCache>
                <c:formatCode>0.00%</c:formatCode>
                <c:ptCount val="4"/>
                <c:pt idx="0">
                  <c:v>0.56000000000000005</c:v>
                </c:pt>
                <c:pt idx="1">
                  <c:v>0.29333333333333</c:v>
                </c:pt>
                <c:pt idx="2">
                  <c:v>0.08</c:v>
                </c:pt>
                <c:pt idx="3">
                  <c:v>6.6666666666666999E-2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A2-47D0-AA03-26D25018FA53}"/>
            </c:ext>
          </c:extLst>
        </c:ser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JP.xlsx]Worksheet'!$C$210:$C$213</c:f>
              <c:strCache>
                <c:ptCount val="4"/>
                <c:pt idx="0">
                  <c:v>A Favor</c:v>
                </c:pt>
                <c:pt idx="1">
                  <c:v>Contra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'[Report JP.xlsx]Worksheet'!$D$210:$D$213</c:f>
              <c:numCache>
                <c:formatCode>0.00%</c:formatCode>
                <c:ptCount val="4"/>
                <c:pt idx="0">
                  <c:v>0.56000000000000005</c:v>
                </c:pt>
                <c:pt idx="1">
                  <c:v>0.29333333333333</c:v>
                </c:pt>
                <c:pt idx="2">
                  <c:v>0.08</c:v>
                </c:pt>
                <c:pt idx="3">
                  <c:v>6.6666666666666999E-2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A2-47D0-AA03-26D25018FA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8227203900699116"/>
          <c:y val="0.28451714176642529"/>
          <c:w val="0.15893400975459668"/>
          <c:h val="0.394377432239169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JP.xlsx]Worksheet'!$C$225:$C$228</c:f>
              <c:strCache>
                <c:ptCount val="4"/>
                <c:pt idx="0">
                  <c:v>A favor</c:v>
                </c:pt>
                <c:pt idx="1">
                  <c:v>Contra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'[Report JP.xlsx]Worksheet'!$D$225:$D$228</c:f>
              <c:numCache>
                <c:formatCode>0.00%</c:formatCode>
                <c:ptCount val="4"/>
                <c:pt idx="0">
                  <c:v>0.26666666666666999</c:v>
                </c:pt>
                <c:pt idx="1">
                  <c:v>0.56000000000000005</c:v>
                </c:pt>
                <c:pt idx="2">
                  <c:v>0.12</c:v>
                </c:pt>
                <c:pt idx="3">
                  <c:v>5.3333333333332997E-2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59-42D0-8CC8-062030E111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568056390442368"/>
          <c:y val="0.39584321949917883"/>
          <c:w val="0.13261586388276198"/>
          <c:h val="0.329071820141065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1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JP.xlsx]Worksheet'!$C$240:$C$243</c:f>
              <c:strCache>
                <c:ptCount val="4"/>
                <c:pt idx="0">
                  <c:v>A favor</c:v>
                </c:pt>
                <c:pt idx="1">
                  <c:v>Contra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'[Report JP.xlsx]Worksheet'!$D$240:$D$243</c:f>
              <c:numCache>
                <c:formatCode>0.00%</c:formatCode>
                <c:ptCount val="4"/>
                <c:pt idx="0">
                  <c:v>0.74666666666667003</c:v>
                </c:pt>
                <c:pt idx="1">
                  <c:v>0.10666666666667</c:v>
                </c:pt>
                <c:pt idx="2">
                  <c:v>6.6666666666666999E-2</c:v>
                </c:pt>
                <c:pt idx="3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FC-49DF-A488-970E60692BC1}"/>
            </c:ext>
          </c:extLst>
        </c:ser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JP.xlsx]Worksheet'!$C$240:$C$243</c:f>
              <c:strCache>
                <c:ptCount val="4"/>
                <c:pt idx="0">
                  <c:v>A favor</c:v>
                </c:pt>
                <c:pt idx="1">
                  <c:v>Contra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'[Report JP.xlsx]Worksheet'!$D$240:$D$243</c:f>
              <c:numCache>
                <c:formatCode>0.00%</c:formatCode>
                <c:ptCount val="4"/>
                <c:pt idx="0">
                  <c:v>0.74666666666667003</c:v>
                </c:pt>
                <c:pt idx="1">
                  <c:v>0.10666666666667</c:v>
                </c:pt>
                <c:pt idx="2">
                  <c:v>6.6666666666666999E-2</c:v>
                </c:pt>
                <c:pt idx="3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AFC-49DF-A488-970E60692B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790974901354785"/>
          <c:y val="0.2801226378771709"/>
          <c:w val="0.14415780776396472"/>
          <c:h val="0.357711896597612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67472222222223"/>
          <c:y val="0.10130555555555555"/>
          <c:w val="0.39869444444444446"/>
          <c:h val="0.79738888888888892"/>
        </c:manualLayout>
      </c:layout>
      <c:pieChart>
        <c:varyColors val="1"/>
        <c:ser>
          <c:idx val="0"/>
          <c:order val="0"/>
          <c:dLbls>
            <c:dLbl>
              <c:idx val="2"/>
              <c:layout>
                <c:manualLayout>
                  <c:x val="-0.14167136012438325"/>
                  <c:y val="5.037203915533626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793-49FF-9FC7-A58B2EC0E5E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4796786501880027"/>
                  <c:y val="-0.24556369088226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793-49FF-9FC7-A58B2EC0E5E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7595825863464006E-2"/>
                  <c:y val="0.195191651726927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793-49FF-9FC7-A58B2EC0E5E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JP.xlsx]Worksheet'!$C$299:$C$303</c:f>
              <c:strCache>
                <c:ptCount val="5"/>
                <c:pt idx="0">
                  <c:v>26 a 30 anos</c:v>
                </c:pt>
                <c:pt idx="1">
                  <c:v>31 a 35 anos</c:v>
                </c:pt>
                <c:pt idx="2">
                  <c:v>36 a 45 anos</c:v>
                </c:pt>
                <c:pt idx="3">
                  <c:v>46 a 60 anos</c:v>
                </c:pt>
                <c:pt idx="4">
                  <c:v>61 ou mais</c:v>
                </c:pt>
              </c:strCache>
            </c:strRef>
          </c:cat>
          <c:val>
            <c:numRef>
              <c:f>'[Report JP.xlsx]Worksheet'!$D$299:$D$303</c:f>
              <c:numCache>
                <c:formatCode>0.00%</c:formatCode>
                <c:ptCount val="5"/>
                <c:pt idx="0">
                  <c:v>1.3333333333332999E-2</c:v>
                </c:pt>
                <c:pt idx="1">
                  <c:v>0.10666666666667</c:v>
                </c:pt>
                <c:pt idx="2">
                  <c:v>0.21333333333332999</c:v>
                </c:pt>
                <c:pt idx="3">
                  <c:v>0.46666666666667</c:v>
                </c:pt>
                <c:pt idx="4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93-49FF-9FC7-A58B2EC0E5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048353139828156"/>
          <c:y val="0.24551147779250199"/>
          <c:w val="0.29594403240285555"/>
          <c:h val="0.739708459795665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JP.xlsx]Worksheet'!$C$255:$C$258</c:f>
              <c:strCache>
                <c:ptCount val="4"/>
                <c:pt idx="0">
                  <c:v>A favor</c:v>
                </c:pt>
                <c:pt idx="1">
                  <c:v>Contra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'[Report JP.xlsx]Worksheet'!$D$255:$D$258</c:f>
              <c:numCache>
                <c:formatCode>0.00%</c:formatCode>
                <c:ptCount val="4"/>
                <c:pt idx="0">
                  <c:v>0.45333333333332998</c:v>
                </c:pt>
                <c:pt idx="1">
                  <c:v>0.42666666666667002</c:v>
                </c:pt>
                <c:pt idx="2">
                  <c:v>9.3333333333333005E-2</c:v>
                </c:pt>
                <c:pt idx="3">
                  <c:v>2.6666666666667001E-2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D9-4253-A1FD-7A787942C3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2720389698763628"/>
          <c:y val="0.13791222222222221"/>
          <c:w val="0.49287219574809149"/>
          <c:h val="0.717799178190693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'[Report JP.xlsx]Worksheet'!$D$90</c:f>
              <c:strCache>
                <c:ptCount val="1"/>
                <c:pt idx="0">
                  <c:v>A Favor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51,95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24,68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55,84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67,53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4D8F-4B0C-8AE6-A917199F2CC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'[Report JP.xlsx]Worksheet'!$C$91:$C$94</c:f>
              <c:strCache>
                <c:ptCount val="4"/>
                <c:pt idx="0">
                  <c:v>A criação de uma tarifa social para associados que estão em dificuldade financeira</c:v>
                </c:pt>
                <c:pt idx="1">
                  <c:v>A criação de tarifas por faixa de renda</c:v>
                </c:pt>
                <c:pt idx="2">
                  <c:v>A criação de modalidades e categorias de associados</c:v>
                </c:pt>
                <c:pt idx="3">
                  <c:v>A criação de um termo de adesão/ associação voluntária em que a pessoa se compromete com a associação?</c:v>
                </c:pt>
              </c:strCache>
            </c:strRef>
          </c:cat>
          <c:val>
            <c:numRef>
              <c:f>'[Report JP.xlsx]Worksheet'!$D$91:$D$94</c:f>
              <c:numCache>
                <c:formatCode>General</c:formatCode>
                <c:ptCount val="4"/>
                <c:pt idx="0">
                  <c:v>40</c:v>
                </c:pt>
                <c:pt idx="1">
                  <c:v>19</c:v>
                </c:pt>
                <c:pt idx="2">
                  <c:v>43</c:v>
                </c:pt>
                <c:pt idx="3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34-439C-AC99-AEED316337D1}"/>
            </c:ext>
          </c:extLst>
        </c:ser>
        <c:ser>
          <c:idx val="1"/>
          <c:order val="1"/>
          <c:tx>
            <c:strRef>
              <c:f>'[Report JP.xlsx]Worksheet'!$E$90</c:f>
              <c:strCache>
                <c:ptCount val="1"/>
                <c:pt idx="0">
                  <c:v>Contra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38,96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63,64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32,47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19,48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4D8F-4B0C-8AE6-A917199F2CC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'[Report JP.xlsx]Worksheet'!$C$91:$C$94</c:f>
              <c:strCache>
                <c:ptCount val="4"/>
                <c:pt idx="0">
                  <c:v>A criação de uma tarifa social para associados que estão em dificuldade financeira</c:v>
                </c:pt>
                <c:pt idx="1">
                  <c:v>A criação de tarifas por faixa de renda</c:v>
                </c:pt>
                <c:pt idx="2">
                  <c:v>A criação de modalidades e categorias de associados</c:v>
                </c:pt>
                <c:pt idx="3">
                  <c:v>A criação de um termo de adesão/ associação voluntária em que a pessoa se compromete com a associação?</c:v>
                </c:pt>
              </c:strCache>
            </c:strRef>
          </c:cat>
          <c:val>
            <c:numRef>
              <c:f>'[Report JP.xlsx]Worksheet'!$E$91:$E$94</c:f>
              <c:numCache>
                <c:formatCode>General</c:formatCode>
                <c:ptCount val="4"/>
                <c:pt idx="0">
                  <c:v>30</c:v>
                </c:pt>
                <c:pt idx="1">
                  <c:v>49</c:v>
                </c:pt>
                <c:pt idx="2">
                  <c:v>25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34-439C-AC99-AEED316337D1}"/>
            </c:ext>
          </c:extLst>
        </c:ser>
        <c:ser>
          <c:idx val="2"/>
          <c:order val="2"/>
          <c:tx>
            <c:strRef>
              <c:f>'[Report JP.xlsx]Worksheet'!$F$90</c:f>
              <c:strCache>
                <c:ptCount val="1"/>
                <c:pt idx="0">
                  <c:v>Não sabe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6,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4D8F-4B0C-8AE6-A917199F2CC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'[Report JP.xlsx]Worksheet'!$C$91:$C$94</c:f>
              <c:strCache>
                <c:ptCount val="4"/>
                <c:pt idx="0">
                  <c:v>A criação de uma tarifa social para associados que estão em dificuldade financeira</c:v>
                </c:pt>
                <c:pt idx="1">
                  <c:v>A criação de tarifas por faixa de renda</c:v>
                </c:pt>
                <c:pt idx="2">
                  <c:v>A criação de modalidades e categorias de associados</c:v>
                </c:pt>
                <c:pt idx="3">
                  <c:v>A criação de um termo de adesão/ associação voluntária em que a pessoa se compromete com a associação?</c:v>
                </c:pt>
              </c:strCache>
            </c:strRef>
          </c:cat>
          <c:val>
            <c:numRef>
              <c:f>'[Report JP.xlsx]Worksheet'!$F$91:$F$94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734-439C-AC99-AEED316337D1}"/>
            </c:ext>
          </c:extLst>
        </c:ser>
        <c:ser>
          <c:idx val="3"/>
          <c:order val="3"/>
          <c:tx>
            <c:strRef>
              <c:f>'[Report JP.xlsx]Worksheet'!$G$90</c:f>
              <c:strCache>
                <c:ptCount val="1"/>
                <c:pt idx="0">
                  <c:v>Recusa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D8F-4B0C-8AE6-A917199F2CC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4D8F-4B0C-8AE6-A917199F2CC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'[Report JP.xlsx]Worksheet'!$C$91:$C$94</c:f>
              <c:strCache>
                <c:ptCount val="4"/>
                <c:pt idx="0">
                  <c:v>A criação de uma tarifa social para associados que estão em dificuldade financeira</c:v>
                </c:pt>
                <c:pt idx="1">
                  <c:v>A criação de tarifas por faixa de renda</c:v>
                </c:pt>
                <c:pt idx="2">
                  <c:v>A criação de modalidades e categorias de associados</c:v>
                </c:pt>
                <c:pt idx="3">
                  <c:v>A criação de um termo de adesão/ associação voluntária em que a pessoa se compromete com a associação?</c:v>
                </c:pt>
              </c:strCache>
            </c:strRef>
          </c:cat>
          <c:val>
            <c:numRef>
              <c:f>'[Report JP.xlsx]Worksheet'!$G$91:$G$94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734-439C-AC99-AEED316337D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297701136"/>
        <c:axId val="-1297709296"/>
      </c:barChart>
      <c:catAx>
        <c:axId val="-129770113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-1297709296"/>
        <c:crosses val="autoZero"/>
        <c:auto val="1"/>
        <c:lblAlgn val="ctr"/>
        <c:lblOffset val="100"/>
        <c:noMultiLvlLbl val="0"/>
      </c:catAx>
      <c:valAx>
        <c:axId val="-1297709296"/>
        <c:scaling>
          <c:orientation val="minMax"/>
          <c:max val="80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-1297701136"/>
        <c:crosses val="autoZero"/>
        <c:crossBetween val="between"/>
        <c:majorUnit val="20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JP.xlsx]Worksheet'!$C$105:$C$108</c:f>
              <c:strCache>
                <c:ptCount val="4"/>
                <c:pt idx="0">
                  <c:v>A favor</c:v>
                </c:pt>
                <c:pt idx="1">
                  <c:v>Contra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'[Report JP.xlsx]Worksheet'!$D$105:$D$108</c:f>
              <c:numCache>
                <c:formatCode>0.00%</c:formatCode>
                <c:ptCount val="4"/>
                <c:pt idx="0">
                  <c:v>0.48051948051948001</c:v>
                </c:pt>
                <c:pt idx="1">
                  <c:v>0.41558441558442</c:v>
                </c:pt>
                <c:pt idx="2">
                  <c:v>9.0909090909090995E-2</c:v>
                </c:pt>
                <c:pt idx="3">
                  <c:v>1.2987012987013E-2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92-48A5-ABA4-A7CBA78EF0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763912072737475"/>
          <c:y val="0.54367263906120622"/>
          <c:w val="0.14758082969813527"/>
          <c:h val="0.366205752651335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JP.xlsx]Worksheet'!$C$120:$C$125</c:f>
              <c:strCache>
                <c:ptCount val="6"/>
                <c:pt idx="0">
                  <c:v>Pagaria SOMENTE a taxa referente aos custos de manutenção;</c:v>
                </c:pt>
                <c:pt idx="1">
                  <c:v>Pagaria SOMENTE a taxa de calçamento;</c:v>
                </c:pt>
                <c:pt idx="2">
                  <c:v>Pagaria os custos de manutenção E a taxa de calçamento;</c:v>
                </c:pt>
                <c:pt idx="3">
                  <c:v>Deixaria de pagar se a contribuição fosse voluntária.</c:v>
                </c:pt>
                <c:pt idx="4">
                  <c:v>Não sabe</c:v>
                </c:pt>
                <c:pt idx="5">
                  <c:v>Recusa</c:v>
                </c:pt>
              </c:strCache>
            </c:strRef>
          </c:cat>
          <c:val>
            <c:numRef>
              <c:f>'[Report JP.xlsx]Worksheet'!$D$120:$D$125</c:f>
              <c:numCache>
                <c:formatCode>0.00%</c:formatCode>
                <c:ptCount val="6"/>
                <c:pt idx="0">
                  <c:v>0.18181818181817999</c:v>
                </c:pt>
                <c:pt idx="1">
                  <c:v>1.2987012987013E-2</c:v>
                </c:pt>
                <c:pt idx="2">
                  <c:v>0.66233766233766</c:v>
                </c:pt>
                <c:pt idx="3">
                  <c:v>6.4935064935064998E-2</c:v>
                </c:pt>
                <c:pt idx="4">
                  <c:v>5.1948051948052E-2</c:v>
                </c:pt>
                <c:pt idx="5">
                  <c:v>2.5974025974026E-2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B8-4AF2-8DB4-2453E1584A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137335833359127"/>
          <c:y val="0.10206"/>
          <c:w val="0.40995274204505516"/>
          <c:h val="0.795880000000000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39374530027705"/>
          <c:y val="5.2257568089142357E-2"/>
          <c:w val="0.44865935349691144"/>
          <c:h val="0.6401202335542964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'[Report JP.xlsx]Worksheet'!$D$136</c:f>
              <c:strCache>
                <c:ptCount val="1"/>
                <c:pt idx="0">
                  <c:v>A Favor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60,53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8B9-490B-AA8B-0046F010514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80,26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8B9-490B-AA8B-0046F010514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'[Report JP.xlsx]Worksheet'!$C$137:$C$138</c:f>
              <c:strCache>
                <c:ptCount val="2"/>
                <c:pt idx="0">
                  <c:v>A busca de parcerias com organizações do setor privado que tenham interesse em investir em prestação de serviços ambientais, compensação ambiental, marketing ambiental, água e outros.</c:v>
                </c:pt>
                <c:pt idx="1">
                  <c:v>A prestação de serviços pagos pela ACJP para associados e não associados</c:v>
                </c:pt>
              </c:strCache>
            </c:strRef>
          </c:cat>
          <c:val>
            <c:numRef>
              <c:f>'[Report JP.xlsx]Worksheet'!$D$137:$D$138</c:f>
              <c:numCache>
                <c:formatCode>General</c:formatCode>
                <c:ptCount val="2"/>
                <c:pt idx="0">
                  <c:v>61</c:v>
                </c:pt>
                <c:pt idx="1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F7-425E-A111-9ACC472C1553}"/>
            </c:ext>
          </c:extLst>
        </c:ser>
        <c:ser>
          <c:idx val="1"/>
          <c:order val="1"/>
          <c:tx>
            <c:strRef>
              <c:f>'[Report JP.xlsx]Worksheet'!$E$136</c:f>
              <c:strCache>
                <c:ptCount val="1"/>
                <c:pt idx="0">
                  <c:v>Contra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28,95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8B9-490B-AA8B-0046F010514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10,53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B9-490B-AA8B-0046F010514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'[Report JP.xlsx]Worksheet'!$C$137:$C$138</c:f>
              <c:strCache>
                <c:ptCount val="2"/>
                <c:pt idx="0">
                  <c:v>A busca de parcerias com organizações do setor privado que tenham interesse em investir em prestação de serviços ambientais, compensação ambiental, marketing ambiental, água e outros.</c:v>
                </c:pt>
                <c:pt idx="1">
                  <c:v>A prestação de serviços pagos pela ACJP para associados e não associados</c:v>
                </c:pt>
              </c:strCache>
            </c:strRef>
          </c:cat>
          <c:val>
            <c:numRef>
              <c:f>'[Report JP.xlsx]Worksheet'!$E$137:$E$138</c:f>
              <c:numCache>
                <c:formatCode>General</c:formatCode>
                <c:ptCount val="2"/>
                <c:pt idx="0">
                  <c:v>8</c:v>
                </c:pt>
                <c:pt idx="1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F7-425E-A111-9ACC472C1553}"/>
            </c:ext>
          </c:extLst>
        </c:ser>
        <c:ser>
          <c:idx val="2"/>
          <c:order val="2"/>
          <c:tx>
            <c:strRef>
              <c:f>'[Report JP.xlsx]Worksheet'!$F$136</c:f>
              <c:strCache>
                <c:ptCount val="1"/>
                <c:pt idx="0">
                  <c:v>Não Sabe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8B9-490B-AA8B-0046F010514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8B9-490B-AA8B-0046F010514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'[Report JP.xlsx]Worksheet'!$C$137:$C$138</c:f>
              <c:strCache>
                <c:ptCount val="2"/>
                <c:pt idx="0">
                  <c:v>A busca de parcerias com organizações do setor privado que tenham interesse em investir em prestação de serviços ambientais, compensação ambiental, marketing ambiental, água e outros.</c:v>
                </c:pt>
                <c:pt idx="1">
                  <c:v>A prestação de serviços pagos pela ACJP para associados e não associados</c:v>
                </c:pt>
              </c:strCache>
            </c:strRef>
          </c:cat>
          <c:val>
            <c:numRef>
              <c:f>'[Report JP.xlsx]Worksheet'!$F$137:$F$138</c:f>
              <c:numCache>
                <c:formatCode>General</c:formatCode>
                <c:ptCount val="2"/>
                <c:pt idx="0">
                  <c:v>6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F7-425E-A111-9ACC472C1553}"/>
            </c:ext>
          </c:extLst>
        </c:ser>
        <c:ser>
          <c:idx val="3"/>
          <c:order val="3"/>
          <c:tx>
            <c:strRef>
              <c:f>'[Report JP.xlsx]Worksheet'!$G$136</c:f>
              <c:strCache>
                <c:ptCount val="1"/>
                <c:pt idx="0">
                  <c:v>Recusa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'[Report JP.xlsx]Worksheet'!$C$137:$C$138</c:f>
              <c:strCache>
                <c:ptCount val="2"/>
                <c:pt idx="0">
                  <c:v>A busca de parcerias com organizações do setor privado que tenham interesse em investir em prestação de serviços ambientais, compensação ambiental, marketing ambiental, água e outros.</c:v>
                </c:pt>
                <c:pt idx="1">
                  <c:v>A prestação de serviços pagos pela ACJP para associados e não associados</c:v>
                </c:pt>
              </c:strCache>
            </c:strRef>
          </c:cat>
          <c:val>
            <c:numRef>
              <c:f>'[Report JP.xlsx]Worksheet'!$G$137:$G$138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0F7-425E-A111-9ACC472C15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297705488"/>
        <c:axId val="-1297703312"/>
      </c:barChart>
      <c:catAx>
        <c:axId val="-12977054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1297703312"/>
        <c:crosses val="autoZero"/>
        <c:auto val="1"/>
        <c:lblAlgn val="ctr"/>
        <c:lblOffset val="100"/>
        <c:noMultiLvlLbl val="0"/>
      </c:catAx>
      <c:valAx>
        <c:axId val="-12977033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1297705488"/>
        <c:crosses val="autoZero"/>
        <c:crossBetween val="between"/>
        <c:majorUnit val="20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JP.xlsx]Worksheet'!$C$181:$C$184</c:f>
              <c:strCache>
                <c:ptCount val="4"/>
                <c:pt idx="0">
                  <c:v>Sim</c:v>
                </c:pt>
                <c:pt idx="1">
                  <c:v>Não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'[Report JP.xlsx]Worksheet'!$D$181:$D$184</c:f>
              <c:numCache>
                <c:formatCode>0.00%</c:formatCode>
                <c:ptCount val="4"/>
                <c:pt idx="0">
                  <c:v>0.72</c:v>
                </c:pt>
                <c:pt idx="1">
                  <c:v>0.18666666666667001</c:v>
                </c:pt>
                <c:pt idx="2">
                  <c:v>0.08</c:v>
                </c:pt>
                <c:pt idx="3">
                  <c:v>1.3333333333332999E-2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65-4545-9362-CED020372C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Worksheet!$D$148</c:f>
              <c:strCache>
                <c:ptCount val="1"/>
                <c:pt idx="0">
                  <c:v>Teria Interesse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44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49,33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80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62,67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68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52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73,33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32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C30E-4594-82CE-7B4B9CEA35B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Worksheet!$C$149:$C$156</c:f>
              <c:strCache>
                <c:ptCount val="8"/>
                <c:pt idx="0">
                  <c:v>Espaço Co-working</c:v>
                </c:pt>
                <c:pt idx="1">
                  <c:v>Usar a internet na sede da Associação</c:v>
                </c:pt>
                <c:pt idx="2">
                  <c:v>Aluguel de mesas e cadeiras</c:v>
                </c:pt>
                <c:pt idx="3">
                  <c:v>Aluguel do espaço da sede para eventos</c:v>
                </c:pt>
                <c:pt idx="4">
                  <c:v>Aluguel de espaço para aulas</c:v>
                </c:pt>
                <c:pt idx="5">
                  <c:v>Aluguel de espaço para pequenos prestadores de serviços</c:v>
                </c:pt>
                <c:pt idx="6">
                  <c:v>Serviço de transporte coletivo particular em horários pré-definidos</c:v>
                </c:pt>
                <c:pt idx="7">
                  <c:v>Outros: especifique*</c:v>
                </c:pt>
              </c:strCache>
            </c:strRef>
          </c:cat>
          <c:val>
            <c:numRef>
              <c:f>Worksheet!$D$149:$D$156</c:f>
              <c:numCache>
                <c:formatCode>General</c:formatCode>
                <c:ptCount val="8"/>
                <c:pt idx="0">
                  <c:v>33</c:v>
                </c:pt>
                <c:pt idx="1">
                  <c:v>37</c:v>
                </c:pt>
                <c:pt idx="2">
                  <c:v>60</c:v>
                </c:pt>
                <c:pt idx="3">
                  <c:v>47</c:v>
                </c:pt>
                <c:pt idx="4">
                  <c:v>51</c:v>
                </c:pt>
                <c:pt idx="5">
                  <c:v>39</c:v>
                </c:pt>
                <c:pt idx="6">
                  <c:v>55</c:v>
                </c:pt>
                <c:pt idx="7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38-49F5-9679-744A9F9FF72B}"/>
            </c:ext>
          </c:extLst>
        </c:ser>
        <c:ser>
          <c:idx val="1"/>
          <c:order val="1"/>
          <c:tx>
            <c:strRef>
              <c:f>Worksheet!$E$148</c:f>
              <c:strCache>
                <c:ptCount val="1"/>
                <c:pt idx="0">
                  <c:v>Não Teria Interesse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44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42,67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26,67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21,33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30,67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13,33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C30E-4594-82CE-7B4B9CEA35B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Worksheet!$C$149:$C$156</c:f>
              <c:strCache>
                <c:ptCount val="8"/>
                <c:pt idx="0">
                  <c:v>Espaço Co-working</c:v>
                </c:pt>
                <c:pt idx="1">
                  <c:v>Usar a internet na sede da Associação</c:v>
                </c:pt>
                <c:pt idx="2">
                  <c:v>Aluguel de mesas e cadeiras</c:v>
                </c:pt>
                <c:pt idx="3">
                  <c:v>Aluguel do espaço da sede para eventos</c:v>
                </c:pt>
                <c:pt idx="4">
                  <c:v>Aluguel de espaço para aulas</c:v>
                </c:pt>
                <c:pt idx="5">
                  <c:v>Aluguel de espaço para pequenos prestadores de serviços</c:v>
                </c:pt>
                <c:pt idx="6">
                  <c:v>Serviço de transporte coletivo particular em horários pré-definidos</c:v>
                </c:pt>
                <c:pt idx="7">
                  <c:v>Outros: especifique*</c:v>
                </c:pt>
              </c:strCache>
            </c:strRef>
          </c:cat>
          <c:val>
            <c:numRef>
              <c:f>Worksheet!$E$149:$E$156</c:f>
              <c:numCache>
                <c:formatCode>General</c:formatCode>
                <c:ptCount val="8"/>
                <c:pt idx="0">
                  <c:v>33</c:v>
                </c:pt>
                <c:pt idx="1">
                  <c:v>32</c:v>
                </c:pt>
                <c:pt idx="2">
                  <c:v>9</c:v>
                </c:pt>
                <c:pt idx="3">
                  <c:v>20</c:v>
                </c:pt>
                <c:pt idx="4">
                  <c:v>16</c:v>
                </c:pt>
                <c:pt idx="5">
                  <c:v>23</c:v>
                </c:pt>
                <c:pt idx="6">
                  <c:v>12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38-49F5-9679-744A9F9FF72B}"/>
            </c:ext>
          </c:extLst>
        </c:ser>
        <c:ser>
          <c:idx val="2"/>
          <c:order val="2"/>
          <c:tx>
            <c:strRef>
              <c:f>Worksheet!$F$148</c:f>
              <c:strCache>
                <c:ptCount val="1"/>
                <c:pt idx="0">
                  <c:v>Não sabe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37,33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C30E-4594-82CE-7B4B9CEA35B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Worksheet!$C$149:$C$156</c:f>
              <c:strCache>
                <c:ptCount val="8"/>
                <c:pt idx="0">
                  <c:v>Espaço Co-working</c:v>
                </c:pt>
                <c:pt idx="1">
                  <c:v>Usar a internet na sede da Associação</c:v>
                </c:pt>
                <c:pt idx="2">
                  <c:v>Aluguel de mesas e cadeiras</c:v>
                </c:pt>
                <c:pt idx="3">
                  <c:v>Aluguel do espaço da sede para eventos</c:v>
                </c:pt>
                <c:pt idx="4">
                  <c:v>Aluguel de espaço para aulas</c:v>
                </c:pt>
                <c:pt idx="5">
                  <c:v>Aluguel de espaço para pequenos prestadores de serviços</c:v>
                </c:pt>
                <c:pt idx="6">
                  <c:v>Serviço de transporte coletivo particular em horários pré-definidos</c:v>
                </c:pt>
                <c:pt idx="7">
                  <c:v>Outros: especifique*</c:v>
                </c:pt>
              </c:strCache>
            </c:strRef>
          </c:cat>
          <c:val>
            <c:numRef>
              <c:f>Worksheet!$F$149:$F$156</c:f>
              <c:numCache>
                <c:formatCode>General</c:formatCode>
                <c:ptCount val="8"/>
                <c:pt idx="0">
                  <c:v>8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7</c:v>
                </c:pt>
                <c:pt idx="5">
                  <c:v>12</c:v>
                </c:pt>
                <c:pt idx="6">
                  <c:v>5</c:v>
                </c:pt>
                <c:pt idx="7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A38-49F5-9679-744A9F9FF72B}"/>
            </c:ext>
          </c:extLst>
        </c:ser>
        <c:ser>
          <c:idx val="3"/>
          <c:order val="3"/>
          <c:tx>
            <c:strRef>
              <c:f>Worksheet!$G$148</c:f>
              <c:strCache>
                <c:ptCount val="1"/>
                <c:pt idx="0">
                  <c:v>Recusa</c:v>
                </c:pt>
              </c:strCache>
            </c:strRef>
          </c:tx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C30E-4594-82CE-7B4B9CEA35B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17,33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C30E-4594-82CE-7B4B9CEA35B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Worksheet!$C$149:$C$156</c:f>
              <c:strCache>
                <c:ptCount val="8"/>
                <c:pt idx="0">
                  <c:v>Espaço Co-working</c:v>
                </c:pt>
                <c:pt idx="1">
                  <c:v>Usar a internet na sede da Associação</c:v>
                </c:pt>
                <c:pt idx="2">
                  <c:v>Aluguel de mesas e cadeiras</c:v>
                </c:pt>
                <c:pt idx="3">
                  <c:v>Aluguel do espaço da sede para eventos</c:v>
                </c:pt>
                <c:pt idx="4">
                  <c:v>Aluguel de espaço para aulas</c:v>
                </c:pt>
                <c:pt idx="5">
                  <c:v>Aluguel de espaço para pequenos prestadores de serviços</c:v>
                </c:pt>
                <c:pt idx="6">
                  <c:v>Serviço de transporte coletivo particular em horários pré-definidos</c:v>
                </c:pt>
                <c:pt idx="7">
                  <c:v>Outros: especifique*</c:v>
                </c:pt>
              </c:strCache>
            </c:strRef>
          </c:cat>
          <c:val>
            <c:numRef>
              <c:f>Worksheet!$G$149:$G$156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A38-49F5-9679-744A9F9FF72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297698416"/>
        <c:axId val="-1297697872"/>
      </c:barChart>
      <c:catAx>
        <c:axId val="-129769841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-1297697872"/>
        <c:crosses val="autoZero"/>
        <c:auto val="1"/>
        <c:lblAlgn val="ctr"/>
        <c:lblOffset val="100"/>
        <c:noMultiLvlLbl val="0"/>
      </c:catAx>
      <c:valAx>
        <c:axId val="-1297697872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-129769841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Planilha1!$H$5</c:f>
              <c:strCache>
                <c:ptCount val="1"/>
                <c:pt idx="0">
                  <c:v>Em geral (incluindo gestões anteriores)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Planilha1!$G$6:$G$12</c:f>
              <c:strCache>
                <c:ptCount val="7"/>
                <c:pt idx="0">
                  <c:v>Nada satisfeito</c:v>
                </c:pt>
                <c:pt idx="1">
                  <c:v>Pouco satisfeito</c:v>
                </c:pt>
                <c:pt idx="2">
                  <c:v>Neutro</c:v>
                </c:pt>
                <c:pt idx="3">
                  <c:v>Satisfeito</c:v>
                </c:pt>
                <c:pt idx="4">
                  <c:v>Bastante Satisfeito</c:v>
                </c:pt>
                <c:pt idx="5">
                  <c:v>Não sei</c:v>
                </c:pt>
                <c:pt idx="6">
                  <c:v>Recusa</c:v>
                </c:pt>
              </c:strCache>
            </c:strRef>
          </c:cat>
          <c:val>
            <c:numRef>
              <c:f>Planilha1!$H$6:$H$12</c:f>
              <c:numCache>
                <c:formatCode>0.00</c:formatCode>
                <c:ptCount val="7"/>
                <c:pt idx="0">
                  <c:v>8.3333333333333321</c:v>
                </c:pt>
                <c:pt idx="1">
                  <c:v>8.3333333333333321</c:v>
                </c:pt>
                <c:pt idx="2">
                  <c:v>19.444444444444446</c:v>
                </c:pt>
                <c:pt idx="3">
                  <c:v>36.111111111111107</c:v>
                </c:pt>
                <c:pt idx="4">
                  <c:v>12.5</c:v>
                </c:pt>
                <c:pt idx="5">
                  <c:v>11.111111111111111</c:v>
                </c:pt>
                <c:pt idx="6">
                  <c:v>4.1666666666666661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D40-460C-AA96-C68725D26B77}"/>
            </c:ext>
          </c:extLst>
        </c:ser>
        <c:ser>
          <c:idx val="1"/>
          <c:order val="1"/>
          <c:tx>
            <c:strRef>
              <c:f>Planilha1!$I$5</c:f>
              <c:strCache>
                <c:ptCount val="1"/>
                <c:pt idx="0">
                  <c:v>Gestão atual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Planilha1!$G$6:$G$12</c:f>
              <c:strCache>
                <c:ptCount val="7"/>
                <c:pt idx="0">
                  <c:v>Nada satisfeito</c:v>
                </c:pt>
                <c:pt idx="1">
                  <c:v>Pouco satisfeito</c:v>
                </c:pt>
                <c:pt idx="2">
                  <c:v>Neutro</c:v>
                </c:pt>
                <c:pt idx="3">
                  <c:v>Satisfeito</c:v>
                </c:pt>
                <c:pt idx="4">
                  <c:v>Bastante Satisfeito</c:v>
                </c:pt>
                <c:pt idx="5">
                  <c:v>Não sei</c:v>
                </c:pt>
                <c:pt idx="6">
                  <c:v>Recusa</c:v>
                </c:pt>
              </c:strCache>
            </c:strRef>
          </c:cat>
          <c:val>
            <c:numRef>
              <c:f>Planilha1!$I$6:$I$12</c:f>
              <c:numCache>
                <c:formatCode>0.00</c:formatCode>
                <c:ptCount val="7"/>
                <c:pt idx="0">
                  <c:v>4.10958904109589</c:v>
                </c:pt>
                <c:pt idx="1">
                  <c:v>2.7397260273972601</c:v>
                </c:pt>
                <c:pt idx="2">
                  <c:v>16.43835616438356</c:v>
                </c:pt>
                <c:pt idx="3">
                  <c:v>41.095890410958901</c:v>
                </c:pt>
                <c:pt idx="4">
                  <c:v>28.767123287671232</c:v>
                </c:pt>
                <c:pt idx="5">
                  <c:v>4.10958904109589</c:v>
                </c:pt>
                <c:pt idx="6">
                  <c:v>2.7397260273972601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D40-460C-AA96-C68725D26B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361308512"/>
        <c:axId val="-1361305792"/>
      </c:barChart>
      <c:catAx>
        <c:axId val="-13613085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pt-BR"/>
          </a:p>
        </c:txPr>
        <c:crossAx val="-1361305792"/>
        <c:crosses val="autoZero"/>
        <c:auto val="1"/>
        <c:lblAlgn val="ctr"/>
        <c:lblOffset val="100"/>
        <c:noMultiLvlLbl val="0"/>
      </c:catAx>
      <c:valAx>
        <c:axId val="-1361305792"/>
        <c:scaling>
          <c:orientation val="minMax"/>
          <c:max val="45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pt-BR"/>
          </a:p>
        </c:txPr>
        <c:crossAx val="-136130851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32074925685499"/>
          <c:y val="0.12865379629029419"/>
          <c:w val="0.35664536008964043"/>
          <c:h val="0.71329072017928086"/>
        </c:manualLayout>
      </c:layout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JP.xlsx]Worksheet'!$C$315:$C$320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 ou mais</c:v>
                </c:pt>
              </c:strCache>
            </c:strRef>
          </c:cat>
          <c:val>
            <c:numRef>
              <c:f>'[Report JP.xlsx]Worksheet'!$D$315:$D$320</c:f>
              <c:numCache>
                <c:formatCode>0.00%</c:formatCode>
                <c:ptCount val="6"/>
                <c:pt idx="0">
                  <c:v>9.3333333333333005E-2</c:v>
                </c:pt>
                <c:pt idx="1">
                  <c:v>0.41333333333333</c:v>
                </c:pt>
                <c:pt idx="2">
                  <c:v>0.21333333333332999</c:v>
                </c:pt>
                <c:pt idx="3">
                  <c:v>9.3333333333333005E-2</c:v>
                </c:pt>
                <c:pt idx="4">
                  <c:v>0.10666666666667</c:v>
                </c:pt>
                <c:pt idx="5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F5-45EB-9D61-7C5622EF32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91764969830081"/>
          <c:y val="0.16747434671201011"/>
          <c:w val="0.34377295216503123"/>
          <c:h val="0.68754590433006246"/>
        </c:manualLayout>
      </c:layout>
      <c:pieChart>
        <c:varyColors val="1"/>
        <c:ser>
          <c:idx val="0"/>
          <c:order val="0"/>
          <c:explosion val="7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JP.xlsx]Worksheet'!$C$332:$C$333</c:f>
              <c:strCache>
                <c:ptCount val="2"/>
                <c:pt idx="0">
                  <c:v>Sim*</c:v>
                </c:pt>
                <c:pt idx="1">
                  <c:v>Não</c:v>
                </c:pt>
              </c:strCache>
            </c:strRef>
          </c:cat>
          <c:val>
            <c:numRef>
              <c:f>'[Report JP.xlsx]Worksheet'!$D$332:$D$333</c:f>
              <c:numCache>
                <c:formatCode>0.00%</c:formatCode>
                <c:ptCount val="2"/>
                <c:pt idx="0">
                  <c:v>0.53521126760562998</c:v>
                </c:pt>
                <c:pt idx="1">
                  <c:v>0.46478873239437002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B1-4114-900E-2C8D5D8A88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3.6743602562678224E-2"/>
                  <c:y val="0.1102308076880346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E9C-4CB6-B178-5DC78C5F159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0758874013998446E-2"/>
                  <c:y val="1.46974410250712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E9C-4CB6-B178-5DC78C5F159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4444425156464094E-2"/>
                  <c:y val="3.67436025626782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E9C-4CB6-B178-5DC78C5F159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055555555555556"/>
                  <c:y val="-9.259259259259258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E9C-4CB6-B178-5DC78C5F159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JP.xlsx]Worksheet'!$C$345:$C$349</c:f>
              <c:strCache>
                <c:ptCount val="5"/>
                <c:pt idx="0">
                  <c:v>1 lote</c:v>
                </c:pt>
                <c:pt idx="1">
                  <c:v>2 lotes</c:v>
                </c:pt>
                <c:pt idx="2">
                  <c:v>3 lotes</c:v>
                </c:pt>
                <c:pt idx="3">
                  <c:v>4 lotes</c:v>
                </c:pt>
                <c:pt idx="4">
                  <c:v>5 lotes ou mais</c:v>
                </c:pt>
              </c:strCache>
            </c:strRef>
          </c:cat>
          <c:val>
            <c:numRef>
              <c:f>'[Report JP.xlsx]Worksheet'!$D$345:$D$349</c:f>
              <c:numCache>
                <c:formatCode>0.00%</c:formatCode>
                <c:ptCount val="5"/>
                <c:pt idx="0">
                  <c:v>0.80821917808219002</c:v>
                </c:pt>
                <c:pt idx="1">
                  <c:v>0.15068493150685</c:v>
                </c:pt>
                <c:pt idx="2">
                  <c:v>1.3698630136986001E-2</c:v>
                </c:pt>
                <c:pt idx="3">
                  <c:v>1.3698630136986001E-2</c:v>
                </c:pt>
                <c:pt idx="4">
                  <c:v>1.3698630136986001E-2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E9C-4CB6-B178-5DC78C5F15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0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JP.xlsx]Worksheet'!$C$423:$C$426;'[Report JP.xlsx]Worksheet'!$C$428</c:f>
              <c:strCache>
                <c:ptCount val="5"/>
                <c:pt idx="0">
                  <c:v>Contribui mensalmente e NÃO tem dívidas</c:v>
                </c:pt>
                <c:pt idx="1">
                  <c:v>Contribui mensalmente e TEM dívidas</c:v>
                </c:pt>
                <c:pt idx="2">
                  <c:v>Já contribuiu e não contribui mais</c:v>
                </c:pt>
                <c:pt idx="3">
                  <c:v>Nunca contribuiu</c:v>
                </c:pt>
                <c:pt idx="4">
                  <c:v>Recusa</c:v>
                </c:pt>
              </c:strCache>
            </c:strRef>
          </c:cat>
          <c:val>
            <c:numRef>
              <c:f>'[Report JP.xlsx]Worksheet'!$D$423:$D$426;'[Report JP.xlsx]Worksheet'!$D$428</c:f>
              <c:numCache>
                <c:formatCode>0.00%</c:formatCode>
                <c:ptCount val="5"/>
                <c:pt idx="0">
                  <c:v>0.68493150684932003</c:v>
                </c:pt>
                <c:pt idx="1">
                  <c:v>0.15068493150685</c:v>
                </c:pt>
                <c:pt idx="2">
                  <c:v>4.1095890410958999E-2</c:v>
                </c:pt>
                <c:pt idx="3">
                  <c:v>6.8493150684932003E-2</c:v>
                </c:pt>
                <c:pt idx="4">
                  <c:v>5.4794520547945001E-2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FC-41FD-9F3B-C10ECD24FB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271086632541502"/>
          <c:y val="0.1393693383661978"/>
          <c:w val="0.33947639086246861"/>
          <c:h val="0.695451182930893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(Worksheet!$C$361:$C$364,Worksheet!$C$367)</c:f>
              <c:strCache>
                <c:ptCount val="5"/>
                <c:pt idx="0">
                  <c:v>Outros: ( descreva )</c:v>
                </c:pt>
                <c:pt idx="1">
                  <c:v>Morador e proprietário</c:v>
                </c:pt>
                <c:pt idx="2">
                  <c:v>Proprietário</c:v>
                </c:pt>
                <c:pt idx="3">
                  <c:v>Inquilino</c:v>
                </c:pt>
                <c:pt idx="4">
                  <c:v>Recusa</c:v>
                </c:pt>
              </c:strCache>
            </c:strRef>
          </c:cat>
          <c:val>
            <c:numRef>
              <c:f>(Worksheet!$D$361:$D$364,Worksheet!$D$367)</c:f>
              <c:numCache>
                <c:formatCode>0.00%</c:formatCode>
                <c:ptCount val="5"/>
                <c:pt idx="0">
                  <c:v>9.4594594594595002E-2</c:v>
                </c:pt>
                <c:pt idx="1">
                  <c:v>0.63513513513513997</c:v>
                </c:pt>
                <c:pt idx="2">
                  <c:v>0.22972972972972999</c:v>
                </c:pt>
                <c:pt idx="3">
                  <c:v>4.0540540540541001E-2</c:v>
                </c:pt>
                <c:pt idx="4">
                  <c:v>4.0540540540541001E-2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35-49A6-A16C-1941869479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259860290440868"/>
          <c:y val="8.4947380497929645E-2"/>
          <c:w val="0.40119418641822985"/>
          <c:h val="0.830105239004140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3"/>
              <c:layout>
                <c:manualLayout>
                  <c:x val="-2.6458333333333334E-2"/>
                  <c:y val="1.76388888888889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4C6-468E-A8B1-B06F5A54503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4694444444444477E-2"/>
                  <c:y val="-7.055555555555555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4C6-468E-A8B1-B06F5A54503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1166666666666667E-2"/>
                  <c:y val="-2.11666666666666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4C6-468E-A8B1-B06F5A54503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JP.xlsx]Worksheet'!$C$379:$C$384</c:f>
              <c:strCache>
                <c:ptCount val="6"/>
                <c:pt idx="0">
                  <c:v>Curto</c:v>
                </c:pt>
                <c:pt idx="1">
                  <c:v>Médio</c:v>
                </c:pt>
                <c:pt idx="2">
                  <c:v>Longo prazo?</c:v>
                </c:pt>
                <c:pt idx="3">
                  <c:v>Não tenho planos de morar no JP</c:v>
                </c:pt>
                <c:pt idx="4">
                  <c:v>Não sabe</c:v>
                </c:pt>
                <c:pt idx="5">
                  <c:v>Recusa</c:v>
                </c:pt>
              </c:strCache>
            </c:strRef>
          </c:cat>
          <c:val>
            <c:numRef>
              <c:f>'[Report JP.xlsx]Worksheet'!$D$379:$D$384</c:f>
              <c:numCache>
                <c:formatCode>0.00%</c:formatCode>
                <c:ptCount val="6"/>
                <c:pt idx="0">
                  <c:v>0.29166666666667002</c:v>
                </c:pt>
                <c:pt idx="1">
                  <c:v>0.25</c:v>
                </c:pt>
                <c:pt idx="2">
                  <c:v>0.33333333333332998</c:v>
                </c:pt>
                <c:pt idx="3">
                  <c:v>4.1666666666666997E-2</c:v>
                </c:pt>
                <c:pt idx="4">
                  <c:v>4.1666666666666997E-2</c:v>
                </c:pt>
                <c:pt idx="5">
                  <c:v>4.1666666666666997E-2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4C6-468E-A8B1-B06F5A5450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994569444444459"/>
          <c:y val="0.10206"/>
          <c:w val="0.35947097222222224"/>
          <c:h val="0.897939812604953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2"/>
              <c:layout>
                <c:manualLayout>
                  <c:x val="0"/>
                  <c:y val="-4.62962962962963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709-4506-A8AF-74A195CE30A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8888888888888892E-2"/>
                  <c:y val="-5.09259259259259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709-4506-A8AF-74A195CE30A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'[Report JP.xlsx]Worksheet'!$C$396;'[Report JP.xlsx]Worksheet'!$C$400:$C$402</c:f>
              <c:strCache>
                <c:ptCount val="4"/>
                <c:pt idx="0">
                  <c:v>Qualidade de vida (sossego, tranquilidade, natureza)</c:v>
                </c:pt>
                <c:pt idx="1">
                  <c:v>Outra razão: justifique*</c:v>
                </c:pt>
                <c:pt idx="2">
                  <c:v>Não sabe</c:v>
                </c:pt>
                <c:pt idx="3">
                  <c:v>Recusa</c:v>
                </c:pt>
              </c:strCache>
            </c:strRef>
          </c:cat>
          <c:val>
            <c:numRef>
              <c:f>'[Report JP.xlsx]Worksheet'!$D$396;'[Report JP.xlsx]Worksheet'!$D$400:$D$402</c:f>
              <c:numCache>
                <c:formatCode>0.00%</c:formatCode>
                <c:ptCount val="4"/>
                <c:pt idx="0">
                  <c:v>0.875</c:v>
                </c:pt>
                <c:pt idx="1">
                  <c:v>6.9444444444444003E-2</c:v>
                </c:pt>
                <c:pt idx="2">
                  <c:v>1.3888888888888999E-2</c:v>
                </c:pt>
                <c:pt idx="3">
                  <c:v>4.1666666666666997E-2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09-4506-A8AF-74A195CE30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723416432075669"/>
          <c:y val="0.11891243889226466"/>
          <c:w val="0.4126304026778011"/>
          <c:h val="0.7973580141373274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E16D-0628-4C35-97BA-1D1EB857DF30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A6E3-4600-440D-B46E-70AE662CB6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652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A6E3-4600-440D-B46E-70AE662CB66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364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A6E3-4600-440D-B46E-70AE662CB66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8711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A6E3-4600-440D-B46E-70AE662CB66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989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A6E3-4600-440D-B46E-70AE662CB66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40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895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83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545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6591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0663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920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12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1650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7379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61962" y="704850"/>
            <a:ext cx="8215313" cy="1028700"/>
          </a:xfrm>
          <a:prstGeom prst="rect">
            <a:avLst/>
          </a:prstGeom>
        </p:spPr>
        <p:txBody>
          <a:bodyPr/>
          <a:lstStyle>
            <a:lvl1pPr>
              <a:defRPr sz="3225" spc="516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225" cap="all" spc="516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461962" y="349250"/>
            <a:ext cx="8215313" cy="355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200" cap="all" spc="192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85725">
              <a:spcBef>
                <a:spcPts val="0"/>
              </a:spcBef>
              <a:buClrTx/>
              <a:buSzTx/>
              <a:buNone/>
              <a:defRPr sz="1200" cap="all" spc="192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171450">
              <a:spcBef>
                <a:spcPts val="0"/>
              </a:spcBef>
              <a:buClrTx/>
              <a:buSzTx/>
              <a:buNone/>
              <a:defRPr sz="1200" cap="all" spc="192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257175">
              <a:spcBef>
                <a:spcPts val="0"/>
              </a:spcBef>
              <a:buClrTx/>
              <a:buSzTx/>
              <a:buNone/>
              <a:defRPr sz="1200" cap="all" spc="192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342900">
              <a:spcBef>
                <a:spcPts val="0"/>
              </a:spcBef>
              <a:buClrTx/>
              <a:buSzTx/>
              <a:buNone/>
              <a:defRPr sz="1200" cap="all" spc="192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1200" cap="all" spc="192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1200" cap="all" spc="192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1200" cap="all" spc="192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1200" cap="all" spc="192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1200" cap="all" spc="192">
                <a:solidFill>
                  <a:srgbClr val="FFFFFF"/>
                </a:solidFill>
              </a:rPr>
              <a:t>Nível de Corpo Cinco</a:t>
            </a:r>
          </a:p>
        </p:txBody>
      </p:sp>
    </p:spTree>
    <p:extLst>
      <p:ext uri="{BB962C8B-B14F-4D97-AF65-F5344CB8AC3E}">
        <p14:creationId xmlns:p14="http://schemas.microsoft.com/office/powerpoint/2010/main" val="12700035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42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3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8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75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21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13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0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75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B88C5F1-612A-4A7E-AD60-E3BB20E112F2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127B04E-E5E1-491E-B491-098EA6CCD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480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  <p:sldLayoutId id="2147484005" r:id="rId14"/>
    <p:sldLayoutId id="2147484006" r:id="rId15"/>
    <p:sldLayoutId id="2147484007" r:id="rId16"/>
    <p:sldLayoutId id="2147484008" r:id="rId17"/>
    <p:sldLayoutId id="214748400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792E766-7BB1-412E-B12E-DB342725397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48" y="0"/>
            <a:ext cx="9144000" cy="6858000"/>
          </a:xfrm>
          <a:prstGeom prst="rect">
            <a:avLst/>
          </a:prstGeom>
        </p:spPr>
      </p:pic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-324544" y="3140968"/>
            <a:ext cx="9144000" cy="226693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r">
              <a:defRPr sz="1800" cap="none" spc="0">
                <a:solidFill>
                  <a:srgbClr val="000000"/>
                </a:solidFill>
              </a:defRPr>
            </a:pPr>
            <a:r>
              <a:rPr lang="pt-BR" sz="3600" cap="all" dirty="0">
                <a:solidFill>
                  <a:schemeClr val="tx2">
                    <a:lumMod val="90000"/>
                  </a:schemeClr>
                </a:solidFill>
                <a:latin typeface="Berlin Sans FB" panose="020E0602020502020306" pitchFamily="34" charset="0"/>
              </a:rPr>
              <a:t>Pesquisa </a:t>
            </a:r>
            <a:br>
              <a:rPr lang="pt-BR" sz="3600" cap="all" dirty="0">
                <a:solidFill>
                  <a:schemeClr val="tx2">
                    <a:lumMod val="90000"/>
                  </a:schemeClr>
                </a:solidFill>
                <a:latin typeface="Berlin Sans FB" panose="020E0602020502020306" pitchFamily="34" charset="0"/>
              </a:rPr>
            </a:br>
            <a:r>
              <a:rPr lang="pt-BR" sz="3600" cap="all" dirty="0">
                <a:solidFill>
                  <a:schemeClr val="tx2">
                    <a:lumMod val="90000"/>
                  </a:schemeClr>
                </a:solidFill>
                <a:latin typeface="Berlin Sans FB" panose="020E0602020502020306" pitchFamily="34" charset="0"/>
              </a:rPr>
              <a:t>comunidade </a:t>
            </a:r>
            <a:r>
              <a:rPr lang="pt-BR" sz="3600" cap="all" dirty="0" err="1">
                <a:solidFill>
                  <a:schemeClr val="tx2">
                    <a:lumMod val="90000"/>
                  </a:schemeClr>
                </a:solidFill>
                <a:latin typeface="Berlin Sans FB" panose="020E0602020502020306" pitchFamily="34" charset="0"/>
              </a:rPr>
              <a:t>Jp</a:t>
            </a:r>
            <a:r>
              <a:rPr lang="pt-BR" sz="3600" cap="all" dirty="0">
                <a:solidFill>
                  <a:schemeClr val="tx2">
                    <a:lumMod val="90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pt-BR" sz="3600" cap="all" dirty="0">
                <a:solidFill>
                  <a:schemeClr val="tx2">
                    <a:lumMod val="90000"/>
                  </a:schemeClr>
                </a:solidFill>
                <a:latin typeface="Berlin Sans FB" panose="020E0602020502020306" pitchFamily="34" charset="0"/>
              </a:rPr>
            </a:br>
            <a:r>
              <a:rPr lang="pt-BR" sz="3600" cap="all" dirty="0">
                <a:solidFill>
                  <a:schemeClr val="tx2">
                    <a:lumMod val="90000"/>
                  </a:schemeClr>
                </a:solidFill>
                <a:latin typeface="Berlin Sans FB" panose="020E0602020502020306" pitchFamily="34" charset="0"/>
              </a:rPr>
              <a:t>subsídios para revisão do estatuto</a:t>
            </a:r>
            <a:endParaRPr sz="3600" cap="all" dirty="0">
              <a:solidFill>
                <a:schemeClr val="tx2">
                  <a:lumMod val="90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1102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0C541680-F03D-4A31-97C2-4943BAEE2B26}"/>
              </a:ext>
            </a:extLst>
          </p:cNvPr>
          <p:cNvSpPr txBox="1"/>
          <p:nvPr/>
        </p:nvSpPr>
        <p:spPr>
          <a:xfrm>
            <a:off x="107504" y="14532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BENEFÍCIO DA ASSOCIAÇÃO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472FD049-C835-45D8-9644-7CACA9CB6F0D}"/>
              </a:ext>
            </a:extLst>
          </p:cNvPr>
          <p:cNvSpPr/>
          <p:nvPr/>
        </p:nvSpPr>
        <p:spPr>
          <a:xfrm flipH="1">
            <a:off x="107504" y="1196752"/>
            <a:ext cx="50405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SEGURANÇA/PORTARIAS                44,36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GESTÃO E INFRAESTRUTURA          39,17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MEIO AMBIENTE/PRESERVAÇÃO   22,68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HARMONIA / BEM-ESTAR /            16,49 SOCIALIZAÇÃO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REPRESENTAÇÃO LEGAL/PODER    12,37 PÚBLICO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PAVIMENTAÇÃO/ VIAS                      7,21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PLANO DIRETOR                                  1,0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OUTRAS                                               6,18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(nenhum benefício; informação; trabalho sem remuneração; único benefício é a portaria,  mas mal gerida)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40000"/>
              </a:lnSpc>
            </a:pP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40B92F9-E58B-4A22-979B-5C166343F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4" r="9564"/>
          <a:stretch/>
        </p:blipFill>
        <p:spPr>
          <a:xfrm>
            <a:off x="5271381" y="0"/>
            <a:ext cx="3872619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273551E2-9F00-4150-9CD3-97D42703AE8E}"/>
              </a:ext>
            </a:extLst>
          </p:cNvPr>
          <p:cNvSpPr txBox="1"/>
          <p:nvPr/>
        </p:nvSpPr>
        <p:spPr>
          <a:xfrm>
            <a:off x="4283968" y="844640"/>
            <a:ext cx="1816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68790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99B52B22-E13B-4C40-AE71-971B4D7247B5}"/>
              </a:ext>
            </a:extLst>
          </p:cNvPr>
          <p:cNvSpPr/>
          <p:nvPr/>
        </p:nvSpPr>
        <p:spPr>
          <a:xfrm>
            <a:off x="114152" y="162191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ASSOCIAÇÃO QUE QUEREMOS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8C53D10F-9402-4B92-9CFF-3C95F156F046}"/>
              </a:ext>
            </a:extLst>
          </p:cNvPr>
          <p:cNvSpPr/>
          <p:nvPr/>
        </p:nvSpPr>
        <p:spPr>
          <a:xfrm flipH="1">
            <a:off x="107504" y="1124744"/>
            <a:ext cx="903649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HARMONIA/BEM-ESTAR SOCIALIZAÇÃO          44,05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MEIO AMBIENTE/PRESERVAÇÃO                        39,29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GESTÃO E INFRAESTRUTURA                              19,05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REPRESENTAÇÃO LEGAL/PODER PÚBLICO        13,09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SEGURANÇA E PORTARIAS                                  11,90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PLANO DIRETOR                                                     4,76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OUTRAS                                                                 10,71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JP é um paraíso; a Associação deveria ser mais inclusiva e despertar o interesse da comunidade pela participação, mas as assembleias estão vazias; se contribuo com o valor justo, posso cobrar resultados; respeitar a divergência de opinião e a Constituição Federal; não sendo síndicos ou prefeitos, pois não somos; respeito ao estatuto; ideias engessadas nas opiniões de poucos.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40000"/>
              </a:lnSpc>
            </a:pP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Imagem 9" descr="Uma imagem contendo árvore, ao ar livre, grama, chão&#10;&#10;Descrição gerada com muito alta confiança">
            <a:extLst>
              <a:ext uri="{FF2B5EF4-FFF2-40B4-BE49-F238E27FC236}">
                <a16:creationId xmlns:a16="http://schemas.microsoft.com/office/drawing/2014/main" xmlns="" id="{8C1F663F-F290-4509-9F2B-F93330A296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831855"/>
            <a:ext cx="1856805" cy="330098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242018A-7246-47C0-9F1F-084C18F915DA}"/>
              </a:ext>
            </a:extLst>
          </p:cNvPr>
          <p:cNvSpPr txBox="1"/>
          <p:nvPr/>
        </p:nvSpPr>
        <p:spPr>
          <a:xfrm>
            <a:off x="5845342" y="663079"/>
            <a:ext cx="1816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938018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A56FC217-F5CE-44ED-9EAE-461A326615C5}"/>
              </a:ext>
            </a:extLst>
          </p:cNvPr>
          <p:cNvSpPr/>
          <p:nvPr/>
        </p:nvSpPr>
        <p:spPr>
          <a:xfrm flipH="1">
            <a:off x="417079" y="2043928"/>
            <a:ext cx="9036496" cy="5694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DEFINIR METAS/INDICADORES/AUDITORIA/ 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PRESTAÇÃO DE CONTAS /AVALIAÇÃO/PESQUISA*      47,29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MEIO AMBIENTE/PRESERVAÇÃO                                    28,38</a:t>
            </a:r>
          </a:p>
          <a:p>
            <a:pPr>
              <a:lnSpc>
                <a:spcPct val="140000"/>
              </a:lnSpc>
            </a:pPr>
            <a:r>
              <a:rPr lang="pt-B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(PRESERVAÇÃO 6,76; ÁGUA 13.51, COPASA 1,35; PLANO DIRETOR 6,76)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AUMENTAR ASSOCIADOS/$$                                           21,62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REPRESENTAÇÃO LEGAL/PODER PÚBLICO                     13,09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SEGURANÇA E PORTARIAS </a:t>
            </a:r>
            <a:r>
              <a:rPr lang="pt-BR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(MENDES 4,05)                                        </a:t>
            </a: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16,21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HARMONIA/BEM-ESTAR SOCILALIZAÇÃO                       4,05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GESTÃO E INFRAESTRUTURA                                             2,70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OUTRAS                                                                              16,21</a:t>
            </a:r>
          </a:p>
          <a:p>
            <a:pPr>
              <a:lnSpc>
                <a:spcPct val="140000"/>
              </a:lnSpc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 Detalhes nos próximos slides.</a:t>
            </a:r>
          </a:p>
          <a:p>
            <a:pPr>
              <a:lnSpc>
                <a:spcPct val="140000"/>
              </a:lnSpc>
            </a:pP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D5B6743F-7151-4866-934A-4703ABDAD852}"/>
              </a:ext>
            </a:extLst>
          </p:cNvPr>
          <p:cNvSpPr/>
          <p:nvPr/>
        </p:nvSpPr>
        <p:spPr>
          <a:xfrm>
            <a:off x="107504" y="404664"/>
            <a:ext cx="5393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METAS E/ OU INDICADORES DE AVALIAÇÃO DA ASSOCIAÇÃO EM 3 A 5 ANOS</a:t>
            </a:r>
          </a:p>
        </p:txBody>
      </p:sp>
      <p:pic>
        <p:nvPicPr>
          <p:cNvPr id="13" name="Imagem 12" descr="Uma imagem contendo árvore&#10;&#10;Descrição gerada com muito alta confiança">
            <a:extLst>
              <a:ext uri="{FF2B5EF4-FFF2-40B4-BE49-F238E27FC236}">
                <a16:creationId xmlns:a16="http://schemas.microsoft.com/office/drawing/2014/main" xmlns="" id="{A9E448E5-3428-4A51-9981-84E8E7AC2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04" y="136595"/>
            <a:ext cx="3413792" cy="19242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E1BBBEA-9DEA-4C4D-BB61-43383EE1487C}"/>
              </a:ext>
            </a:extLst>
          </p:cNvPr>
          <p:cNvSpPr txBox="1"/>
          <p:nvPr/>
        </p:nvSpPr>
        <p:spPr>
          <a:xfrm>
            <a:off x="6876256" y="2132856"/>
            <a:ext cx="1816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204517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58640A9A-7ED7-4886-AD2F-9394B65A38AF}"/>
              </a:ext>
            </a:extLst>
          </p:cNvPr>
          <p:cNvSpPr txBox="1"/>
          <p:nvPr/>
        </p:nvSpPr>
        <p:spPr>
          <a:xfrm>
            <a:off x="467544" y="188640"/>
            <a:ext cx="820891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METAS E/ OU INDICADORES DE AVALIAÇÃO DA ASSOCIAÇÃO</a:t>
            </a:r>
            <a:r>
              <a:rPr lang="pt-BR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“Sim, deve haver mecanismos de avaliar a qualidade e as metas a serem atingidas”.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“Em redes sociais, assembleias ou comunicados internos, poderiam ser discutidos as urgências do bairro (necessidades), estabelecimento de prazos de execução de obras ou afins, etc. Indicadores que notificam a população do bairro sobre o que está sendo feito, prestação de contas transparente (com balancetes feitos por contadores e não por administradores comuns), índice de satisfação das pessoas que dela participam com relação prazos e qualidade dos serviços, </a:t>
            </a:r>
            <a:r>
              <a:rPr lang="pt-BR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etc</a:t>
            </a: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“Estabelecendo prioridades, tempo para sua implementação com a participação da comunidade”.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“Quantidade de associados, quantidade de serviços prestados por tipo de serviço, tipo número de ruas calçadas etc.”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“Número de participantes em assembleia, número de conflitos mediados com sucesso”.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“Pesquisas de satisfação, instrumentos de avaliação de metas propostas, capacidade de adesão cada vez maior”.</a:t>
            </a:r>
          </a:p>
          <a:p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056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9CBBC6D-7644-42B9-BEA9-96FD7BF78E1B}"/>
              </a:ext>
            </a:extLst>
          </p:cNvPr>
          <p:cNvSpPr txBox="1"/>
          <p:nvPr/>
        </p:nvSpPr>
        <p:spPr>
          <a:xfrm>
            <a:off x="467544" y="188640"/>
            <a:ext cx="820891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METAS E/ OU INDICADORES DE AVALIAÇÃO DA ASSOCIAÇÃO</a:t>
            </a: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“Sim % de associados x proprietários, controle de passivo trabalhista”.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“Divulgação das ações. Consciência dos moradores, ações nos órgãos competentes: prefeitura, secretárias, ONGs, etc.”.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“Estabelecer metas de trabalho e estratégias para atingir os objetivos”.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“Estabelecer metas de trabalho, principalmente junto à prefeitura de NL.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1- Mobilidade dentro do bairro finalizar calcamento e solicitar salgamento de ruas de inclinação elevada.  2- Acesso a água tratada. 3 - Estabelecer Projetos comunitários, tipo hortas, mudas em parceria com órgãos públicos e privados”.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“Número de membros participando de conselhos municipais, relação de atividades desenvolvidas em prol de toda a comunidade, idem em prol dos associados pagantes.”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“Uma Associação se mostra forte quando consegue que o município atenda às demandas de sua comunidade. Assim, um bom indicador seria a quantidade de projetos demandados e atendidos”.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“Avaliação de desempenho e cumprimento de metas estabelecidas”.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78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E29E0B2-A948-4360-BCBA-254218BD9DCE}"/>
              </a:ext>
            </a:extLst>
          </p:cNvPr>
          <p:cNvSpPr txBox="1"/>
          <p:nvPr/>
        </p:nvSpPr>
        <p:spPr>
          <a:xfrm>
            <a:off x="467544" y="188640"/>
            <a:ext cx="820891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METAS E/ OU INDICADORES DE AVALIAÇÃO DA ASSOCIAÇÃO</a:t>
            </a: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“Avaliação dos gastos x receitas com auditorias e demonstrativos mais claros e regulamentados. Material informativo sobre leis locais para construção, limpeza de lotes, licenças necessárias, órgãos responsáveis, etc.”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“Consolidação da missão. Possibilidade de, por exemplo, implantar um programa de metas baseado em orçamento participativo”.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“Metas: identidade visual- espaços públicos- integração da comunidade- apoio para a logística de integração com atividades, cursos, etc.”.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“Áreas desmatadas ilegalmente, km pavimentados, número de assaltos, número de roubos, número de associados atendidos por serviços diversos, alterações indevidas no plano diretor”.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“% de realização - o cálculo seria através do realizado/planejado - em calçamentos e em manutenções preventivas programadas.”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“Quantidade de incidentes X incidentes solucionados; Número de solicitações atendidas; Retorno de investimentos nas melhorias”.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“Resultados.”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25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C06EB97-FF9F-4E31-B3B4-F28D68813BAB}"/>
              </a:ext>
            </a:extLst>
          </p:cNvPr>
          <p:cNvSpPr txBox="1"/>
          <p:nvPr/>
        </p:nvSpPr>
        <p:spPr>
          <a:xfrm>
            <a:off x="467544" y="188640"/>
            <a:ext cx="820891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METAS E/ OU INDICADORES DE AVALIAÇÃO DA ASSOCIAÇÃO</a:t>
            </a: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“Avaliação dos gastos x receitas com auditorias e demonstrativos mais claro e regulamentados. Material informativo sobre leis locais para construção, limpeza de lotes, licenças necessárias, órgãos responsáveis, etc.”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“Consolidação da missão. Possibilidade de, por exemplo, implantar um programa de metas baseado em orçamento participativo”.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“Metas: identidade visual- espaços públicos- integração da comunidade- apoio para a logística de integração com atividades, cursos”.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“Áreas desmatadas ilegalmente, km pavimentados, número de assaltos, número de roubos, número de associados atendidos por serviços diversos, alterações indevidas no plano diretor”.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“% de realização - o cálculo seria através do realizado/planejado - em calçamentos e em manutenções preventivas programadas.”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“Quantidade de incidentes X incidentes solucionados; Número de solicitações atendidas; Retorno de investimentos nas melhorias”.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“Resultados.”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59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2BE96F6-CCCD-4F91-9EC5-DDAAD4801601}"/>
              </a:ext>
            </a:extLst>
          </p:cNvPr>
          <p:cNvSpPr txBox="1"/>
          <p:nvPr/>
        </p:nvSpPr>
        <p:spPr>
          <a:xfrm>
            <a:off x="251520" y="277540"/>
            <a:ext cx="856895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METAS E/ OU INDICADORES DE AVALIAÇÃO DA ASSOCIAÇÃO</a:t>
            </a: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sz="1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“Talvez um instrumento similar a este, poucas perguntas, semestralmente. Mas sempre antecedido por informativos que permitam às pessoas que não participam se inteirarem dos assuntos”.</a:t>
            </a:r>
          </a:p>
          <a:p>
            <a:pPr algn="ctr"/>
            <a:endParaRPr lang="pt-BR" sz="1200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“Questionários com todos envolvidos e com foco de otimização administrativa e melhores interações com propostas de resoluções de conflitos”.</a:t>
            </a:r>
          </a:p>
          <a:p>
            <a:pPr algn="ctr"/>
            <a:endParaRPr lang="pt-BR" sz="1200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‘Quantificando os projetos avaliados, bem como os aconselhamentos de conduta feitos aos associados e medindo a eficiência dessas ações através dos resultados obtidos”.</a:t>
            </a:r>
          </a:p>
          <a:p>
            <a:pPr algn="ctr"/>
            <a:endParaRPr lang="pt-BR" sz="1000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“% Lotes Adimplentes, % Ruas com acesso liberado, % Vias/KM pavimentados.”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“Os medidores intermediários devem ser definidos com base em metas a serem estabelecidas conforme o plano de ação. Em paralelo poderão ser revistas e reavaliadas experiências  já testadas pela associação, e que podem ser redirecionadas para melhor solução. Pessoalmente acho que construir calçamento não deveria ser uma função da associação, vejo o fato como desvio de função e uma distração de sua função principal. Neste caso, acho que deveria assumir numa função de fomento de soluções alternativas à inoperância observada. Não tomar a responsabilidade direta pela execução”.</a:t>
            </a:r>
          </a:p>
          <a:p>
            <a:pPr algn="ctr"/>
            <a:endParaRPr lang="pt-BR" sz="1700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sz="17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sz="17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7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sz="17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1700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9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8E178A0F-49CB-4242-BD7C-66B3BB352D0F}"/>
              </a:ext>
            </a:extLst>
          </p:cNvPr>
          <p:cNvSpPr/>
          <p:nvPr/>
        </p:nvSpPr>
        <p:spPr>
          <a:xfrm>
            <a:off x="215752" y="122545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PLANEJAMENTO PARA OS PRÓXIMOS ANOS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1D75D3CC-6CE3-47A4-89F9-C4A10E62DDB2}"/>
              </a:ext>
            </a:extLst>
          </p:cNvPr>
          <p:cNvSpPr/>
          <p:nvPr/>
        </p:nvSpPr>
        <p:spPr>
          <a:xfrm flipH="1">
            <a:off x="107504" y="938574"/>
            <a:ext cx="8928248" cy="630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pt-B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MEIO AMBIENTE/PRESERVAÇÃO - ÁGUA (4,62)   40,00</a:t>
            </a:r>
          </a:p>
          <a:p>
            <a:pPr>
              <a:lnSpc>
                <a:spcPct val="140000"/>
              </a:lnSpc>
            </a:pPr>
            <a:r>
              <a:rPr lang="pt-B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HARMONIA/BEM-ESTAR SOCIALIZAÇÃO              40,00</a:t>
            </a:r>
          </a:p>
          <a:p>
            <a:pPr>
              <a:lnSpc>
                <a:spcPct val="140000"/>
              </a:lnSpc>
            </a:pPr>
            <a:r>
              <a:rPr lang="pt-B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SEGURANÇA E PORTARIAS                                      20,00</a:t>
            </a:r>
          </a:p>
          <a:p>
            <a:pPr>
              <a:lnSpc>
                <a:spcPct val="140000"/>
              </a:lnSpc>
            </a:pPr>
            <a:r>
              <a:rPr lang="pt-B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GESTÃO/INFRAESTRUTURA –</a:t>
            </a:r>
          </a:p>
          <a:p>
            <a:pPr>
              <a:lnSpc>
                <a:spcPct val="140000"/>
              </a:lnSpc>
            </a:pPr>
            <a:r>
              <a:rPr lang="pt-B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MEDIAÇÃO COMUNITÁRIA (6,15)                          16,92 </a:t>
            </a:r>
          </a:p>
          <a:p>
            <a:pPr>
              <a:lnSpc>
                <a:spcPct val="140000"/>
              </a:lnSpc>
            </a:pPr>
            <a:r>
              <a:rPr lang="pt-B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REPRESENTAÇÃO LEGAL/PODER PÚBLICO              6,15</a:t>
            </a:r>
          </a:p>
          <a:p>
            <a:pPr>
              <a:lnSpc>
                <a:spcPct val="140000"/>
              </a:lnSpc>
            </a:pPr>
            <a:r>
              <a:rPr lang="pt-B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PAVIMENTAÇÃO/MANUTENÇÃO DAS VIAS            4,61</a:t>
            </a:r>
          </a:p>
          <a:p>
            <a:pPr>
              <a:lnSpc>
                <a:spcPct val="140000"/>
              </a:lnSpc>
            </a:pPr>
            <a:r>
              <a:rPr lang="pt-B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INDICADORES QUALIDADE DE SERVIÇO</a:t>
            </a:r>
          </a:p>
          <a:p>
            <a:pPr>
              <a:lnSpc>
                <a:spcPct val="140000"/>
              </a:lnSpc>
            </a:pPr>
            <a:r>
              <a:rPr lang="pt-B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PRESTAÇÃO DE CONTAS/METAS/RESULT.               3,08                                                     </a:t>
            </a:r>
          </a:p>
          <a:p>
            <a:pPr>
              <a:lnSpc>
                <a:spcPct val="140000"/>
              </a:lnSpc>
            </a:pPr>
            <a:r>
              <a:rPr lang="pt-B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OUTRAS                                                                     16,71</a:t>
            </a:r>
          </a:p>
          <a:p>
            <a:pPr algn="just">
              <a:lnSpc>
                <a:spcPct val="140000"/>
              </a:lnSpc>
            </a:pPr>
            <a:r>
              <a:rPr lang="pt-BR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captação de recursos que preservem as águas/ façam o manejo da floresta; coleta seletiva de lixo; prestação de contas transparente; estabelecer metas e construir indicadores de qualidade dos serviços; independência financeira, venda de serviços ambientais; tomara que a Associação se torne mais inclusiva, uma representante da comunidade e não a representante das instituições de NL, como prefeitura e MP.; arquivamento dos processos judiciais; inclusão de todos;  atual estatuto são princípios atemporais; sistemas de captação que evitem desperdício da água; avaliar e fiscalizar projetos de novos empreendimentos.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pt-BR" sz="1600" b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40000"/>
              </a:lnSpc>
            </a:pPr>
            <a:endParaRPr lang="pt-BR" sz="1600" b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0367BBD-D069-4063-A1B2-1CB81CE34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56" y="685411"/>
            <a:ext cx="1892121" cy="336377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455D488-A535-466D-AEA4-813FAC2188F1}"/>
              </a:ext>
            </a:extLst>
          </p:cNvPr>
          <p:cNvSpPr txBox="1"/>
          <p:nvPr/>
        </p:nvSpPr>
        <p:spPr>
          <a:xfrm>
            <a:off x="4976472" y="585993"/>
            <a:ext cx="1816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580249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6167540"/>
              </p:ext>
            </p:extLst>
          </p:nvPr>
        </p:nvGraphicFramePr>
        <p:xfrm>
          <a:off x="1979712" y="2132856"/>
          <a:ext cx="5589709" cy="353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/>
          <p:cNvSpPr/>
          <p:nvPr/>
        </p:nvSpPr>
        <p:spPr>
          <a:xfrm>
            <a:off x="755576" y="603845"/>
            <a:ext cx="76328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FAVOR OU CONTRA O USO DO ESPAÇO VIRTUAL E NÃO SÓ ASSEMBLEIAS PARA DEBATES, COM REGRAS PRÉ-ESTABELECIDAS, ENQUETES E VOTAÇÕES VIRTUAIS</a:t>
            </a:r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dirty="0">
              <a:solidFill>
                <a:schemeClr val="accent6">
                  <a:lumMod val="20000"/>
                  <a:lumOff val="80000"/>
                </a:schemeClr>
              </a:solidFill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60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_MG_1922.jpg"/>
          <p:cNvPicPr/>
          <p:nvPr/>
        </p:nvPicPr>
        <p:blipFill>
          <a:blip r:embed="rId2">
            <a:extLst/>
          </a:blip>
          <a:srcRect l="20366" r="20366"/>
          <a:stretch>
            <a:fillRect/>
          </a:stretch>
        </p:blipFill>
        <p:spPr>
          <a:xfrm>
            <a:off x="-529604" y="-1179512"/>
            <a:ext cx="9673604" cy="1100238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tângulo 7"/>
          <p:cNvSpPr/>
          <p:nvPr/>
        </p:nvSpPr>
        <p:spPr>
          <a:xfrm>
            <a:off x="1403648" y="-315416"/>
            <a:ext cx="4219022" cy="7272808"/>
          </a:xfrm>
          <a:prstGeom prst="rect">
            <a:avLst/>
          </a:prstGeom>
          <a:solidFill>
            <a:schemeClr val="tx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D0968315-EC7B-4D58-8B7C-46652E1EE636}"/>
              </a:ext>
            </a:extLst>
          </p:cNvPr>
          <p:cNvSpPr txBox="1"/>
          <p:nvPr/>
        </p:nvSpPr>
        <p:spPr>
          <a:xfrm>
            <a:off x="1403648" y="404664"/>
            <a:ext cx="4320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OBJETIVOS DO ESTUDO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F78CC3D-F4CE-4BCD-991D-736CCA92D6A2}"/>
              </a:ext>
            </a:extLst>
          </p:cNvPr>
          <p:cNvSpPr/>
          <p:nvPr/>
        </p:nvSpPr>
        <p:spPr>
          <a:xfrm>
            <a:off x="1403648" y="989439"/>
            <a:ext cx="42190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PÚBLICO-ALVO: COMUNIDADE (ASSOCIADOS, NÃO ASSOCIADOS, INQUILINOS)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OUVIR E CONHECER A OPINIÃO DA COMUNIDADE;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BUSCAR SUGESTÕES E PROPOSTAS PARA A REVISÃO DO ESTATUTO</a:t>
            </a:r>
          </a:p>
          <a:p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ENCONTRAR UM DENOMINADOR COMUM PARA A DIVERSIDADE DE OPINIÕES DA COMUNIDADE</a:t>
            </a:r>
          </a:p>
          <a:p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8443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E96995F-87AF-4D76-9640-E2C4D5600545}"/>
              </a:ext>
            </a:extLst>
          </p:cNvPr>
          <p:cNvSpPr/>
          <p:nvPr/>
        </p:nvSpPr>
        <p:spPr>
          <a:xfrm>
            <a:off x="-16148" y="2805134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SUGESTÃO DE TEMAS PARA DEBATE VIRTUAL                      %</a:t>
            </a:r>
          </a:p>
          <a:p>
            <a:pPr marL="457200" indent="-457200" algn="ctr">
              <a:buAutoNum type="arabicPeriod"/>
            </a:pPr>
            <a:endParaRPr lang="pt-BR" b="1" dirty="0">
              <a:solidFill>
                <a:schemeClr val="accent6">
                  <a:lumMod val="20000"/>
                  <a:lumOff val="8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dirty="0">
              <a:solidFill>
                <a:schemeClr val="accent6">
                  <a:lumMod val="20000"/>
                  <a:lumOff val="8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80A08642-04F6-482C-B315-A387379504F3}"/>
              </a:ext>
            </a:extLst>
          </p:cNvPr>
          <p:cNvSpPr/>
          <p:nvPr/>
        </p:nvSpPr>
        <p:spPr>
          <a:xfrm>
            <a:off x="251520" y="3315909"/>
            <a:ext cx="77048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ONLINE P/ INFORMES, DEFINIÇÃO DE PAUTAS/ DECISÕES MAIS SIMPLES           31,94                </a:t>
            </a:r>
          </a:p>
          <a:p>
            <a:endParaRPr lang="pt-BR" sz="1400" b="1" dirty="0">
              <a:solidFill>
                <a:schemeClr val="accent6">
                  <a:lumMod val="20000"/>
                  <a:lumOff val="8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 SER TOTALMENTE PRESENCIAL                                                                         29,17</a:t>
            </a:r>
          </a:p>
          <a:p>
            <a:endParaRPr lang="pt-BR" sz="1400" b="1" dirty="0">
              <a:solidFill>
                <a:schemeClr val="accent6">
                  <a:lumMod val="20000"/>
                  <a:lumOff val="8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PRESENCIAL PARA DELIBERATIVAS                                                                             6,94</a:t>
            </a:r>
          </a:p>
          <a:p>
            <a:endParaRPr lang="pt-BR" sz="1400" b="1" dirty="0">
              <a:solidFill>
                <a:schemeClr val="accent6">
                  <a:lumMod val="20000"/>
                  <a:lumOff val="8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TOTALMENTE ONLINE                                                                                                      4,17</a:t>
            </a:r>
          </a:p>
          <a:p>
            <a:endParaRPr lang="pt-BR" sz="1400" b="1" dirty="0">
              <a:solidFill>
                <a:schemeClr val="accent6">
                  <a:lumMod val="20000"/>
                  <a:lumOff val="8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 SABE                                                                                                                          15,28</a:t>
            </a:r>
          </a:p>
          <a:p>
            <a:endParaRPr lang="pt-BR" sz="1400" b="1" dirty="0">
              <a:solidFill>
                <a:schemeClr val="accent6">
                  <a:lumMod val="20000"/>
                  <a:lumOff val="8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OUTRAS RESPOSTAS                                                                                                           12,5</a:t>
            </a:r>
          </a:p>
          <a:p>
            <a:endParaRPr lang="pt-BR" sz="1400" b="1" dirty="0">
              <a:solidFill>
                <a:schemeClr val="accent6">
                  <a:lumMod val="20000"/>
                  <a:lumOff val="8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Outras respostas: não associado, brigas, não tenho autorização para participar de assembleias porque não pago taxa de calçamento, segurança e meio ambiente</a:t>
            </a:r>
            <a:endParaRPr lang="pt-BR" sz="1400" dirty="0">
              <a:solidFill>
                <a:schemeClr val="accent6">
                  <a:lumMod val="20000"/>
                  <a:lumOff val="8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m 6" descr="Uma imagem contendo ao ar livre, céu, árvore, esquiando&#10;&#10;Descrição gerada com muito alta confiança">
            <a:extLst>
              <a:ext uri="{FF2B5EF4-FFF2-40B4-BE49-F238E27FC236}">
                <a16:creationId xmlns:a16="http://schemas.microsoft.com/office/drawing/2014/main" xmlns="" id="{9A7FFD9C-C8C2-4A12-9107-10CC1F007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26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60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imagem pode conter: nuvem, céu, atividades ao ar livre e natureza">
            <a:extLst>
              <a:ext uri="{FF2B5EF4-FFF2-40B4-BE49-F238E27FC236}">
                <a16:creationId xmlns:a16="http://schemas.microsoft.com/office/drawing/2014/main" xmlns="" id="{31451786-ECB0-43F5-BB33-04F35C582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9672"/>
            <a:ext cx="9144000" cy="96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nhum texto alternativo automático disponível.">
            <a:extLst>
              <a:ext uri="{FF2B5EF4-FFF2-40B4-BE49-F238E27FC236}">
                <a16:creationId xmlns:a16="http://schemas.microsoft.com/office/drawing/2014/main" xmlns="" id="{7E799952-8E07-47D1-8718-7ED68C24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9672"/>
            <a:ext cx="91440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3E04F2C-779D-4714-A0D4-BC29EE73BFD8}"/>
              </a:ext>
            </a:extLst>
          </p:cNvPr>
          <p:cNvSpPr txBox="1"/>
          <p:nvPr/>
        </p:nvSpPr>
        <p:spPr>
          <a:xfrm>
            <a:off x="4860033" y="980728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000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VOTO</a:t>
            </a:r>
          </a:p>
          <a:p>
            <a:pPr algn="r"/>
            <a:r>
              <a:rPr lang="pt-BR" sz="3000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</a:t>
            </a:r>
          </a:p>
          <a:p>
            <a:pPr algn="r"/>
            <a:r>
              <a:rPr lang="pt-BR" sz="3000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CONTRIBUIÇÃO</a:t>
            </a:r>
          </a:p>
        </p:txBody>
      </p:sp>
    </p:spTree>
    <p:extLst>
      <p:ext uri="{BB962C8B-B14F-4D97-AF65-F5344CB8AC3E}">
        <p14:creationId xmlns:p14="http://schemas.microsoft.com/office/powerpoint/2010/main" val="272275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68451" y="905220"/>
            <a:ext cx="3780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DIREITO AO VOTO</a:t>
            </a:r>
            <a:endParaRPr lang="pt-BR" sz="4000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4164257"/>
              </p:ext>
            </p:extLst>
          </p:nvPr>
        </p:nvGraphicFramePr>
        <p:xfrm>
          <a:off x="1763688" y="1844824"/>
          <a:ext cx="6768752" cy="340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5020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55576" y="603845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FAVOR OU CONTRA: 	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2296976"/>
              </p:ext>
            </p:extLst>
          </p:nvPr>
        </p:nvGraphicFramePr>
        <p:xfrm>
          <a:off x="486634" y="1772816"/>
          <a:ext cx="8170732" cy="3796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7B284758-567D-46BC-AD06-6FAFF5A251B3}"/>
              </a:ext>
            </a:extLst>
          </p:cNvPr>
          <p:cNvSpPr txBox="1"/>
          <p:nvPr/>
        </p:nvSpPr>
        <p:spPr>
          <a:xfrm>
            <a:off x="5796136" y="110447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92557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55576" y="404664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(…) NUMERE DE 1 A 4 O QUE VOCÊ ACHA QUE SERIA MAIS ADEQUADO (1) E A MENOS ADEQUADO (4) PARA O CONTEXTO DA ACJP? POR QUÊ*? </a:t>
            </a:r>
          </a:p>
          <a:p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00000000-0008-0000-0000-00002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089726"/>
              </p:ext>
            </p:extLst>
          </p:nvPr>
        </p:nvGraphicFramePr>
        <p:xfrm>
          <a:off x="1175722" y="1476034"/>
          <a:ext cx="6792556" cy="4329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2C2A454-039A-4114-A92D-1419D97A1707}"/>
              </a:ext>
            </a:extLst>
          </p:cNvPr>
          <p:cNvSpPr txBox="1"/>
          <p:nvPr/>
        </p:nvSpPr>
        <p:spPr>
          <a:xfrm>
            <a:off x="3851920" y="119675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45457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79512" y="332656"/>
            <a:ext cx="5184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CONHECIMENTO  DÍVIDA VINCULADA AOS CONTRATO DE COMPRA E VENDA</a:t>
            </a:r>
          </a:p>
          <a:p>
            <a:pPr algn="ctr"/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algn="ctr"/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584502"/>
              </p:ext>
            </p:extLst>
          </p:nvPr>
        </p:nvGraphicFramePr>
        <p:xfrm>
          <a:off x="3636645" y="783501"/>
          <a:ext cx="5760240" cy="28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06B3F82A-21A9-4EDD-83F4-6AAFCBA5B7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767713"/>
              </p:ext>
            </p:extLst>
          </p:nvPr>
        </p:nvGraphicFramePr>
        <p:xfrm>
          <a:off x="-612376" y="3861048"/>
          <a:ext cx="6768352" cy="280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07DE236D-9D7F-43D8-B627-200AC34B82B2}"/>
              </a:ext>
            </a:extLst>
          </p:cNvPr>
          <p:cNvSpPr/>
          <p:nvPr/>
        </p:nvSpPr>
        <p:spPr>
          <a:xfrm>
            <a:off x="175736" y="2859613"/>
            <a:ext cx="43924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MUDANÇA DO VÍNCULO PARA CPF</a:t>
            </a:r>
          </a:p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algn="ctr"/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xmlns="" id="{146F44A4-4202-48CC-B62B-86545E833261}"/>
              </a:ext>
            </a:extLst>
          </p:cNvPr>
          <p:cNvSpPr/>
          <p:nvPr/>
        </p:nvSpPr>
        <p:spPr>
          <a:xfrm rot="3891601">
            <a:off x="3356490" y="3144380"/>
            <a:ext cx="490794" cy="9908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89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04048" y="476672"/>
            <a:ext cx="453650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 ANISTIA TOTAL DE DÍVIDAS </a:t>
            </a:r>
          </a:p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PASSADAS (NÃO PASSIVA)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8364527"/>
              </p:ext>
            </p:extLst>
          </p:nvPr>
        </p:nvGraphicFramePr>
        <p:xfrm>
          <a:off x="-756592" y="260648"/>
          <a:ext cx="6984776" cy="3602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63FBAFF6-1125-4B21-8F1F-3F2C8F1437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01276"/>
              </p:ext>
            </p:extLst>
          </p:nvPr>
        </p:nvGraphicFramePr>
        <p:xfrm>
          <a:off x="2627784" y="3495747"/>
          <a:ext cx="734401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5BB5AC75-3B50-44AD-88CC-16D114FC0FCF}"/>
              </a:ext>
            </a:extLst>
          </p:cNvPr>
          <p:cNvSpPr/>
          <p:nvPr/>
        </p:nvSpPr>
        <p:spPr>
          <a:xfrm>
            <a:off x="212110" y="3863180"/>
            <a:ext cx="45365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RENEGOCIAÇÃO DE DÍVIDAS</a:t>
            </a:r>
          </a:p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PELO IPCA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eta: Curva para Cima 1">
            <a:extLst>
              <a:ext uri="{FF2B5EF4-FFF2-40B4-BE49-F238E27FC236}">
                <a16:creationId xmlns:a16="http://schemas.microsoft.com/office/drawing/2014/main" xmlns="" id="{0840EA1F-D6A9-401C-8AEF-D5322266110D}"/>
              </a:ext>
            </a:extLst>
          </p:cNvPr>
          <p:cNvSpPr/>
          <p:nvPr/>
        </p:nvSpPr>
        <p:spPr>
          <a:xfrm rot="1008263">
            <a:off x="2375429" y="4682308"/>
            <a:ext cx="1368152" cy="448891"/>
          </a:xfrm>
          <a:prstGeom prst="curvedUpArrow">
            <a:avLst>
              <a:gd name="adj1" fmla="val 25000"/>
              <a:gd name="adj2" fmla="val 50000"/>
              <a:gd name="adj3" fmla="val 41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Seta: para a Direita Listrada 11">
            <a:extLst>
              <a:ext uri="{FF2B5EF4-FFF2-40B4-BE49-F238E27FC236}">
                <a16:creationId xmlns:a16="http://schemas.microsoft.com/office/drawing/2014/main" xmlns="" id="{E987E9E4-1B41-42B6-A587-3F62C86D6716}"/>
              </a:ext>
            </a:extLst>
          </p:cNvPr>
          <p:cNvSpPr/>
          <p:nvPr/>
        </p:nvSpPr>
        <p:spPr>
          <a:xfrm>
            <a:off x="3938780" y="404664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7616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7544" y="603006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PROCESSOS JUDICIAIS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528219"/>
              </p:ext>
            </p:extLst>
          </p:nvPr>
        </p:nvGraphicFramePr>
        <p:xfrm>
          <a:off x="900392" y="1844824"/>
          <a:ext cx="72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4256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299681"/>
              </p:ext>
            </p:extLst>
          </p:nvPr>
        </p:nvGraphicFramePr>
        <p:xfrm>
          <a:off x="755576" y="1629000"/>
          <a:ext cx="8064896" cy="44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5"/>
          <p:cNvSpPr/>
          <p:nvPr/>
        </p:nvSpPr>
        <p:spPr>
          <a:xfrm>
            <a:off x="755576" y="603845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FAVOR OU CONTRA: 	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8A5ACC13-E7A2-4DDB-BF38-FF8BC14134E7}"/>
              </a:ext>
            </a:extLst>
          </p:cNvPr>
          <p:cNvSpPr txBox="1"/>
          <p:nvPr/>
        </p:nvSpPr>
        <p:spPr>
          <a:xfrm>
            <a:off x="5940152" y="122414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919994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6034" y="260648"/>
            <a:ext cx="763284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DESMEMBRAMENTO DA TAXA DE </a:t>
            </a:r>
          </a:p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MANUTENÇÃO DE OUTRAS TAXAS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995433"/>
              </p:ext>
            </p:extLst>
          </p:nvPr>
        </p:nvGraphicFramePr>
        <p:xfrm>
          <a:off x="3707904" y="260648"/>
          <a:ext cx="6048272" cy="30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924A6BF0-EAE5-4133-B1D6-FF6106C3BA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62348"/>
              </p:ext>
            </p:extLst>
          </p:nvPr>
        </p:nvGraphicFramePr>
        <p:xfrm>
          <a:off x="-180528" y="3244547"/>
          <a:ext cx="8784976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eta: Entalhada para a Direita 7">
            <a:extLst>
              <a:ext uri="{FF2B5EF4-FFF2-40B4-BE49-F238E27FC236}">
                <a16:creationId xmlns:a16="http://schemas.microsoft.com/office/drawing/2014/main" xmlns="" id="{C1A5D17D-666F-4741-A820-130C7D829C51}"/>
              </a:ext>
            </a:extLst>
          </p:cNvPr>
          <p:cNvSpPr/>
          <p:nvPr/>
        </p:nvSpPr>
        <p:spPr>
          <a:xfrm rot="8682879">
            <a:off x="3523253" y="2525206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95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FF9E973-ABE9-4F5A-B329-1DC1C110E82D}"/>
              </a:ext>
            </a:extLst>
          </p:cNvPr>
          <p:cNvSpPr/>
          <p:nvPr/>
        </p:nvSpPr>
        <p:spPr>
          <a:xfrm flipH="1">
            <a:off x="107504" y="116632"/>
            <a:ext cx="515029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2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PESQUISA QUANTITATIVA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000" b="1" dirty="0">
              <a:solidFill>
                <a:schemeClr val="tx2">
                  <a:lumMod val="9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2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QUESTIONÁRIO ESTRUTURADO/ BASEADO EM DUAS REUNIÕES COM A COMUNIDADE + DISCUSSÃO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000" b="1" dirty="0">
              <a:solidFill>
                <a:schemeClr val="tx2">
                  <a:lumMod val="9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2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156 	QUESTIONÁRIOS PREENCHIDOS – EXCELENTE REPRESENTATIVIDADE CONSIDERANDO O TOTAL DE 873 LOTES (702 REGISTRADOS/ 275 DE 89 PROPRIETÁRIOS/TEM + DE 1 LOTE) </a:t>
            </a:r>
          </a:p>
          <a:p>
            <a:r>
              <a:rPr lang="pt-BR" sz="2000" b="1" dirty="0">
                <a:solidFill>
                  <a:schemeClr val="tx2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Nº MÉDIO DE PROPRIETÁRIOS = 516</a:t>
            </a:r>
          </a:p>
          <a:p>
            <a:endParaRPr lang="pt-BR" sz="1000" b="1" dirty="0">
              <a:solidFill>
                <a:schemeClr val="tx2">
                  <a:lumMod val="9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2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ESTUDO REALIZADO SOB OS CÓDIGOS DE PESQUISA DE OPINIÃO E MERCADO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b="1" dirty="0">
              <a:solidFill>
                <a:schemeClr val="tx2">
                  <a:lumMod val="9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2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PREENCHIMENTO DO QUESTIONÁRIO PLATAFORMA ONLINE/ EXPERT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Imagem 9" descr="Uma imagem contendo árvore, ao ar livre, céu, planta&#10;&#10;Descrição gerada com muito alta confiança">
            <a:extLst>
              <a:ext uri="{FF2B5EF4-FFF2-40B4-BE49-F238E27FC236}">
                <a16:creationId xmlns:a16="http://schemas.microsoft.com/office/drawing/2014/main" xmlns="" id="{51A8B138-AA06-4FEE-B2C9-9CB5BF135E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50800"/>
            <a:ext cx="3886200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83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7253382"/>
              </p:ext>
            </p:extLst>
          </p:nvPr>
        </p:nvGraphicFramePr>
        <p:xfrm>
          <a:off x="-3459" y="620688"/>
          <a:ext cx="9147459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tângulo 4"/>
          <p:cNvSpPr/>
          <p:nvPr/>
        </p:nvSpPr>
        <p:spPr>
          <a:xfrm>
            <a:off x="395536" y="143634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FAVOR OU CONTRA: 	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03796" y="3645025"/>
            <a:ext cx="85329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SERVIÇOS EXTRAS PARA NÃO ASSOCIADOS  X  VALOR DIFERENCIADO?</a:t>
            </a:r>
          </a:p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	</a:t>
            </a:r>
          </a:p>
          <a:p>
            <a:r>
              <a:rPr lang="pt-BR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sz="36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1243823"/>
              </p:ext>
            </p:extLst>
          </p:nvPr>
        </p:nvGraphicFramePr>
        <p:xfrm>
          <a:off x="971600" y="4138597"/>
          <a:ext cx="5678692" cy="2736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58153CB-5B83-4F0D-9C38-6D763480F0B0}"/>
              </a:ext>
            </a:extLst>
          </p:cNvPr>
          <p:cNvSpPr txBox="1"/>
          <p:nvPr/>
        </p:nvSpPr>
        <p:spPr>
          <a:xfrm>
            <a:off x="6300192" y="26064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189448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603845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FAVOR OU CONTRA: 	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6479859"/>
              </p:ext>
            </p:extLst>
          </p:nvPr>
        </p:nvGraphicFramePr>
        <p:xfrm>
          <a:off x="161764" y="1115944"/>
          <a:ext cx="8820472" cy="3381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ângulo 6"/>
          <p:cNvSpPr/>
          <p:nvPr/>
        </p:nvSpPr>
        <p:spPr>
          <a:xfrm>
            <a:off x="539552" y="4498399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OUTROS:</a:t>
            </a:r>
          </a:p>
          <a:p>
            <a:pPr>
              <a:lnSpc>
                <a:spcPct val="120000"/>
              </a:lnSpc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Eventos de lazer para comunidade; segurança privada, pelo menos uma simples ronda noturna; Ronda motorizada; Espaço para as crianças como parque ou clube; Serviços de jardinagem, pequenos reparos hidráulicos e elétricos; Venda de crédito de carbono; Internet de alta velocidade para os associados; Produtos locais disponíveis para a comunidade, como na feirinha; Serviços à domicílio: cabelereiro,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personal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trainning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etc.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1AEF3CB-0999-4E3E-9FD9-06EB2E6CE9A5}"/>
              </a:ext>
            </a:extLst>
          </p:cNvPr>
          <p:cNvSpPr txBox="1"/>
          <p:nvPr/>
        </p:nvSpPr>
        <p:spPr>
          <a:xfrm>
            <a:off x="6012160" y="5486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483798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1">
            <a:extLst>
              <a:ext uri="{FF2B5EF4-FFF2-40B4-BE49-F238E27FC236}">
                <a16:creationId xmlns:a16="http://schemas.microsoft.com/office/drawing/2014/main" xmlns="" id="{5F22BE14-C92E-4EF3-9342-BDBD67F4B945}"/>
              </a:ext>
            </a:extLst>
          </p:cNvPr>
          <p:cNvSpPr txBox="1">
            <a:spLocks/>
          </p:cNvSpPr>
          <p:nvPr/>
        </p:nvSpPr>
        <p:spPr>
          <a:xfrm>
            <a:off x="611560" y="1124744"/>
            <a:ext cx="7848872" cy="531988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SUGESTÕES DE SERVIÇOS EXTRAS </a:t>
            </a:r>
          </a:p>
          <a:p>
            <a:pPr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1200" b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MÃO-DE-OBRA                                                                        39,02                                                                      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(jardineiro, poda, elétrica, limpeza caixa d’agua, 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serviço de ronda, etc.                                                      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GESTÃO DE RESÍDUOS, LIXOS, COMPOSTAGEM                   12,99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MERCEARIA/PADARIA                                                               9,75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ALUGUEL DE FERRAMENTAS                                                     7,31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CURSOS, PALESTRAS/AULAS PARTICULARES                          7,32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HORTA COMUNITÁRIA/VENDA ORGÂNICOS                          7,32                  MINI FLORA/MUDAS                                                                  4,88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2000" b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2800" dirty="0">
              <a:solidFill>
                <a:schemeClr val="accent6">
                  <a:lumMod val="40000"/>
                  <a:lumOff val="6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37B9E061-5B63-4EBD-BDB9-064995AA6ACE}"/>
              </a:ext>
            </a:extLst>
          </p:cNvPr>
          <p:cNvSpPr txBox="1"/>
          <p:nvPr/>
        </p:nvSpPr>
        <p:spPr>
          <a:xfrm>
            <a:off x="7812360" y="764704"/>
            <a:ext cx="1816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78446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57BBB4A-9DAF-482D-9AB8-5D3647CABDB9}"/>
              </a:ext>
            </a:extLst>
          </p:cNvPr>
          <p:cNvSpPr/>
          <p:nvPr/>
        </p:nvSpPr>
        <p:spPr>
          <a:xfrm>
            <a:off x="1979712" y="620688"/>
            <a:ext cx="55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GESTÃO</a:t>
            </a:r>
            <a:r>
              <a:rPr lang="pt-BR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COMPARTILHADA</a:t>
            </a:r>
            <a:endParaRPr lang="pt-BR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hape 41">
            <a:extLst>
              <a:ext uri="{FF2B5EF4-FFF2-40B4-BE49-F238E27FC236}">
                <a16:creationId xmlns:a16="http://schemas.microsoft.com/office/drawing/2014/main" xmlns="" id="{A907D79E-360F-4FDF-899F-6E25BBB879F7}"/>
              </a:ext>
            </a:extLst>
          </p:cNvPr>
          <p:cNvSpPr txBox="1">
            <a:spLocks/>
          </p:cNvSpPr>
          <p:nvPr/>
        </p:nvSpPr>
        <p:spPr>
          <a:xfrm>
            <a:off x="755576" y="1124744"/>
            <a:ext cx="7632848" cy="531988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PARTICIPAÇÃO DE TODOS/ DEMOCRATIZAR                    21,82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GRUPOS DE TRABALHO/SETORIZAÇÃO DO BAIRRO        12,73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USAR ESPAÇOS VIRTUAIS/REDES SOCIAIS                           9.09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GESTÃO É CENTRALIZADA/PRÉ-DECISÕES                       9,09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GESTÃO JÁ É COMPARTILHADA                                        9,09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MELHORAR A COMUNICAÇÃO                                              7,27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REUNIÃO MAIS ABERTAS/ MAIS PESQUISAS                       5.45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TRANPARÊNCIA/FOLHETO EXPLICATIVO                             3,63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2000" b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2800" dirty="0">
              <a:solidFill>
                <a:schemeClr val="accent6">
                  <a:lumMod val="40000"/>
                  <a:lumOff val="6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E1CB75E-816B-46FD-B802-9BA1B9848215}"/>
              </a:ext>
            </a:extLst>
          </p:cNvPr>
          <p:cNvSpPr txBox="1"/>
          <p:nvPr/>
        </p:nvSpPr>
        <p:spPr>
          <a:xfrm>
            <a:off x="7524328" y="1205463"/>
            <a:ext cx="1816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66216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B266EB3-D40C-4B4F-BF4E-20D58E7772D7}"/>
              </a:ext>
            </a:extLst>
          </p:cNvPr>
          <p:cNvSpPr txBox="1"/>
          <p:nvPr/>
        </p:nvSpPr>
        <p:spPr>
          <a:xfrm>
            <a:off x="467544" y="188640"/>
            <a:ext cx="820891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OUTRAS RESPOSTAS GESTÃO COMPARTILHADA</a:t>
            </a:r>
            <a:r>
              <a:rPr lang="pt-BR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“Acabar com a obrigatoriedade da taxa de calçamento. Sou adimplente na taxa de manutenção e não posso votar”.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“Troca de serviços por mensalidade”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“Focar no principal: segurança...negociar e chegar a acordo com os inadimplentes e com os proprietários por onde passam os gaioleiros e moto </a:t>
            </a:r>
            <a:r>
              <a:rPr lang="pt-BR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trail</a:t>
            </a: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“Anistia de dívidas para as pessoas que passem a contribuir. Parcerias com instituições que ajudem o bairro a se defender contra os males provenientes dá urbanização e aumento populacional resolver os problemas financeiros que causam tanto mal-estar”.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“Ser uma administração bem transparente. Sem ideologias. Sem interesses pessoais. Uma associação que possa transmitir confiança”.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“Muitos proprietários não conseguem usar a propriedade devido a lentidão e a burocracias ambientais. Deixam de participar e de contribuir. Essa é uma questão que a associação deveria fortalecer”.</a:t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56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42C6459F-8D62-4ACE-87EA-5714332C9C66}"/>
              </a:ext>
            </a:extLst>
          </p:cNvPr>
          <p:cNvSpPr/>
          <p:nvPr/>
        </p:nvSpPr>
        <p:spPr>
          <a:xfrm>
            <a:off x="450652" y="314415"/>
            <a:ext cx="83884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OUTRAS RESPOSTAS GESTÃO COMPARTILHADA ... Cont.</a:t>
            </a:r>
          </a:p>
          <a:p>
            <a:pPr algn="ctr"/>
            <a:endParaRPr lang="pt-BR" b="1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“Conselho Gestor deveria pagar 50 por cento da mensalidade”.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“Assumir uma personalidade e uma identidade apenas de associação comunitária, sem o viés de condomínio e/ou associação de proprietários”.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“Mais aceitação dos moradores que não participam com pagamentos, que poderiam ser voluntários, talvez ajudariam mais que outros contribuintes  financeiros”.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“Comissões de trabalho convidando contribuintes e não contribuintes. Ser inclusiva, comunitária”. 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“Incentivo à fiscalização responsável do bairro para evitar que casos específicos de construções irregulares não aconteçam e não necessitam de ação judicial, como no caso do Haras”.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“Trabalho compartilhado e preventivo. Mas o melhor seria ter um bom gerente com qualificação remunerado e pago para atuar de forma inclusiva, sustentável e comunitária”.</a:t>
            </a:r>
          </a:p>
          <a:p>
            <a:pPr algn="ctr"/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“Participação de todos, porém votos somente dos adimplentes”.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93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9DF4274D-661E-425E-AB15-85C7347E4CE4}"/>
              </a:ext>
            </a:extLst>
          </p:cNvPr>
          <p:cNvSpPr/>
          <p:nvPr/>
        </p:nvSpPr>
        <p:spPr>
          <a:xfrm>
            <a:off x="539552" y="548680"/>
            <a:ext cx="83884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OUTRAS RESPOSTAS GESTÃO COMPARTILHADA ... Cont.</a:t>
            </a:r>
          </a:p>
          <a:p>
            <a:pPr algn="ctr"/>
            <a:endParaRPr lang="pt-BR" b="1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“Isenção de taxa para síndico com responsabilização para orientação de equipe contratada (controle de gastos, controle de atendimento aos moradores e seus visitantes, controle de processos, enfim, gestão)”.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“Mais pesquisas como esta, mais atividades coletivas: construção de parques, hortas, eventos”.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“Viabilizar 12 horas de funcionamento da associação em alguns dias da semana. Por funcionário por turno”.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“Abrindo mais espaço de divisão de trabalho e troca de serviço dentro da Associação, como no caso de um morador em débito por motivos financeiros. Em vez de ser tratado como criminoso e processado judicialmente poderia trazer o morador em débito para perto da associação e ajudaria a associação a solucionar problemas com sua intervenção”.</a:t>
            </a:r>
          </a:p>
          <a:p>
            <a:pPr algn="ctr"/>
            <a: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67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1">
            <a:extLst>
              <a:ext uri="{FF2B5EF4-FFF2-40B4-BE49-F238E27FC236}">
                <a16:creationId xmlns:a16="http://schemas.microsoft.com/office/drawing/2014/main" xmlns="" id="{74A42B28-1B39-4550-AD3D-C91D18E571C2}"/>
              </a:ext>
            </a:extLst>
          </p:cNvPr>
          <p:cNvSpPr txBox="1">
            <a:spLocks/>
          </p:cNvSpPr>
          <p:nvPr/>
        </p:nvSpPr>
        <p:spPr>
          <a:xfrm>
            <a:off x="395536" y="260648"/>
            <a:ext cx="9144000" cy="90871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-536575" algn="l">
              <a:defRPr sz="1800" cap="none" spc="0">
                <a:solidFill>
                  <a:srgbClr val="000000"/>
                </a:solidFill>
              </a:defRPr>
            </a:pPr>
            <a:r>
              <a:rPr lang="pt-BR" sz="3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COMENTÁRIOS FINAIS</a:t>
            </a:r>
          </a:p>
        </p:txBody>
      </p:sp>
      <p:sp>
        <p:nvSpPr>
          <p:cNvPr id="5" name="Shape 41">
            <a:extLst>
              <a:ext uri="{FF2B5EF4-FFF2-40B4-BE49-F238E27FC236}">
                <a16:creationId xmlns:a16="http://schemas.microsoft.com/office/drawing/2014/main" xmlns="" id="{F1B0292F-DDB1-487D-9449-8E5D5775B958}"/>
              </a:ext>
            </a:extLst>
          </p:cNvPr>
          <p:cNvSpPr txBox="1">
            <a:spLocks/>
          </p:cNvSpPr>
          <p:nvPr/>
        </p:nvSpPr>
        <p:spPr>
          <a:xfrm>
            <a:off x="359532" y="1692982"/>
            <a:ext cx="9216008" cy="47051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PRESERVAÇÃO AMBIENTAL     62  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GESTÃO / SUGESTÕES              20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SEGURANÇA / PORTARIAS       13,3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 OBRIGATORIEDADE /         8,9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CONSTITUIÇÃO/TERMO 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ÁGUA/ RECURSOS HÍDRICOS      6,7      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VIAS / PAVIMENTAÇÃO               6,7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FORTALECER A ASSOCIAÇÃO      4,4</a:t>
            </a:r>
          </a:p>
          <a:p>
            <a:pPr algn="l">
              <a:lnSpc>
                <a:spcPct val="15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2800" dirty="0">
              <a:solidFill>
                <a:schemeClr val="accent6">
                  <a:lumMod val="40000"/>
                  <a:lumOff val="6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6" name="Picture 2" descr="A imagem pode conter: árvore, planta, céu, atividades ao ar livre e natureza">
            <a:extLst>
              <a:ext uri="{FF2B5EF4-FFF2-40B4-BE49-F238E27FC236}">
                <a16:creationId xmlns:a16="http://schemas.microsoft.com/office/drawing/2014/main" xmlns="" id="{A7A527BD-4114-4521-8AA8-2D060A1F1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5843"/>
          <a:stretch/>
        </p:blipFill>
        <p:spPr bwMode="auto">
          <a:xfrm>
            <a:off x="5216643" y="-99392"/>
            <a:ext cx="3923072" cy="702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68F663D-B4CA-477F-9733-2D47A4C6B15F}"/>
              </a:ext>
            </a:extLst>
          </p:cNvPr>
          <p:cNvSpPr txBox="1"/>
          <p:nvPr/>
        </p:nvSpPr>
        <p:spPr>
          <a:xfrm>
            <a:off x="3949258" y="153325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747615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8191F20-2FB0-41CC-AEE5-7B578DC986D0}"/>
              </a:ext>
            </a:extLst>
          </p:cNvPr>
          <p:cNvSpPr txBox="1"/>
          <p:nvPr/>
        </p:nvSpPr>
        <p:spPr>
          <a:xfrm>
            <a:off x="611560" y="677009"/>
            <a:ext cx="8208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“Caixa D’agua comunitária com cobrança por consumo”.</a:t>
            </a:r>
          </a:p>
          <a:p>
            <a:endParaRPr lang="pt-BR" i="1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“Importante criar uma comissão da água no bairro”.</a:t>
            </a:r>
          </a:p>
          <a:p>
            <a:endParaRPr lang="pt-BR" i="1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“JP precisa de água tratada para evitar os transtornos de poços artesianos”.</a:t>
            </a:r>
          </a:p>
          <a:p>
            <a:endParaRPr lang="pt-BR" i="1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“Espero realmente que esse questionário faça valer a voz da comunidade nesse momento importante de nosso bairro. O Estatuto estando bem feito pode garantir  a sustentabilidade do nosso bairro, mas se mal feito pode incentivar uma associação com mais cara de subprefeitura do que de associação de bairro e pode acabar com a tranquilidade e bem-estar da nossa comunidade. Que prevaleça a voz da comunidade e não de empreendedores. A inclusão de todos trará, com certeza, novos contribuintes e novos "aliados”.</a:t>
            </a:r>
          </a:p>
          <a:p>
            <a:endParaRPr lang="pt-BR" i="1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“...Ficaria muito feliz de suprir essa carência com trabalho. Gostaria que esse ponto (</a:t>
            </a:r>
            <a:r>
              <a:rPr lang="pt-BR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pagto</a:t>
            </a:r>
            <a:r>
              <a:rPr lang="pt-BR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com trabalho para quem está com dificuldades $$) fosse analisado”.</a:t>
            </a:r>
          </a:p>
          <a:p>
            <a:endParaRPr lang="pt-BR" i="1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“Em função do tamanho o bairro deveria ser trabalhado por setores”.</a:t>
            </a:r>
          </a:p>
        </p:txBody>
      </p:sp>
    </p:spTree>
    <p:extLst>
      <p:ext uri="{BB962C8B-B14F-4D97-AF65-F5344CB8AC3E}">
        <p14:creationId xmlns:p14="http://schemas.microsoft.com/office/powerpoint/2010/main" val="2147446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1E7BA1-7CBB-4D0D-A797-CC61E569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40" y="908720"/>
            <a:ext cx="8280920" cy="4680520"/>
          </a:xfrm>
        </p:spPr>
        <p:txBody>
          <a:bodyPr>
            <a:noAutofit/>
          </a:bodyPr>
          <a:lstStyle/>
          <a:p>
            <a:pPr algn="l"/>
            <a:r>
              <a:rPr lang="pt-BR" sz="22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"/>
              </a:rPr>
              <a:t>“</a:t>
            </a:r>
            <a: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acordo com nossa Constituição a adesão deve ser voluntária e também dá a todo cidadão o direito de se desassociar quando achar conveniente, desde que o faça oficialmente. Penso que se a associação for realmente ativa, transparente e seguir com rigor o seu estatuto conquistará  a simpatia e adesão da maioria”.</a:t>
            </a:r>
            <a:b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“Gostaria que a associação tivesse um código de posturas mais elaborado pra direcionar as atividades que geram barulho e comportamento inadequado dentro do bairro”.</a:t>
            </a:r>
            <a:b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“A  gestão da associação deve ser profissionalizada. O Conselho Gestor não pode ser operacional e sim estrategista”.</a:t>
            </a:r>
            <a:b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“Acho que uma divulgação do que é realmente o JP, das dificuldades pelas quais passamos, das ameaças a que estamos sujeitos, das perspectivas a longo prazo, das possibilidades de sermos sustentáveis num futuro próximo, pode nos conduzir a uma Associação exemplo para muitas outras, sem partidarismos, sem posições exacerbadas. A harmonia e a comunhão com a natureza é nosso objetivo maior”.</a:t>
            </a:r>
          </a:p>
        </p:txBody>
      </p:sp>
    </p:spTree>
    <p:extLst>
      <p:ext uri="{BB962C8B-B14F-4D97-AF65-F5344CB8AC3E}">
        <p14:creationId xmlns:p14="http://schemas.microsoft.com/office/powerpoint/2010/main" val="271749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árvore, ao ar livre, céu, planta&#10;&#10;Descrição gerada com muito alta confiança">
            <a:extLst>
              <a:ext uri="{FF2B5EF4-FFF2-40B4-BE49-F238E27FC236}">
                <a16:creationId xmlns:a16="http://schemas.microsoft.com/office/drawing/2014/main" xmlns="" id="{3BD8D379-D27C-4229-B527-505CF2226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54464"/>
            <a:ext cx="9433048" cy="707478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8029400" y="1412776"/>
            <a:ext cx="6696744" cy="720080"/>
          </a:xfrm>
          <a:prstGeom prst="rect">
            <a:avLst/>
          </a:prstGeom>
          <a:solidFill>
            <a:schemeClr val="tx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44BD406-F2E6-455E-9131-EBA9EE88E277}"/>
              </a:ext>
            </a:extLst>
          </p:cNvPr>
          <p:cNvSpPr txBox="1"/>
          <p:nvPr/>
        </p:nvSpPr>
        <p:spPr>
          <a:xfrm>
            <a:off x="2699792" y="1145815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PERFIL </a:t>
            </a:r>
          </a:p>
          <a:p>
            <a:pPr algn="r"/>
            <a:r>
              <a:rPr lang="pt-BR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ENTREVISTADOS</a:t>
            </a:r>
          </a:p>
        </p:txBody>
      </p:sp>
    </p:spTree>
    <p:extLst>
      <p:ext uri="{BB962C8B-B14F-4D97-AF65-F5344CB8AC3E}">
        <p14:creationId xmlns:p14="http://schemas.microsoft.com/office/powerpoint/2010/main" val="2953542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1">
            <a:extLst>
              <a:ext uri="{FF2B5EF4-FFF2-40B4-BE49-F238E27FC236}">
                <a16:creationId xmlns:a16="http://schemas.microsoft.com/office/drawing/2014/main" xmlns="" id="{90DB6CB3-1B26-4D40-9322-00A5B3D5DFB4}"/>
              </a:ext>
            </a:extLst>
          </p:cNvPr>
          <p:cNvSpPr txBox="1">
            <a:spLocks/>
          </p:cNvSpPr>
          <p:nvPr/>
        </p:nvSpPr>
        <p:spPr>
          <a:xfrm>
            <a:off x="360040" y="288033"/>
            <a:ext cx="9144000" cy="90871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-536575" algn="l">
              <a:defRPr sz="1800" cap="none" spc="0">
                <a:solidFill>
                  <a:srgbClr val="000000"/>
                </a:solidFill>
              </a:defRPr>
            </a:pPr>
            <a:r>
              <a:rPr lang="pt-BR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AVALIAÇÃO DA PESQUISA</a:t>
            </a:r>
          </a:p>
        </p:txBody>
      </p:sp>
      <p:sp>
        <p:nvSpPr>
          <p:cNvPr id="5" name="Shape 41">
            <a:extLst>
              <a:ext uri="{FF2B5EF4-FFF2-40B4-BE49-F238E27FC236}">
                <a16:creationId xmlns:a16="http://schemas.microsoft.com/office/drawing/2014/main" xmlns="" id="{D1C77C6F-D56D-4C2D-A0D8-78B77168F3E6}"/>
              </a:ext>
            </a:extLst>
          </p:cNvPr>
          <p:cNvSpPr txBox="1">
            <a:spLocks/>
          </p:cNvSpPr>
          <p:nvPr/>
        </p:nvSpPr>
        <p:spPr>
          <a:xfrm>
            <a:off x="4843399" y="1196752"/>
            <a:ext cx="4067944" cy="62068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 sz="1800" cap="none" spc="0">
                <a:solidFill>
                  <a:srgbClr val="000000"/>
                </a:solidFill>
              </a:defRPr>
            </a:pPr>
            <a:endParaRPr lang="pt-BR" sz="4000" cap="all" dirty="0">
              <a:solidFill>
                <a:srgbClr val="FFFFFF"/>
              </a:solidFill>
              <a:latin typeface="Berlin Sans FB" panose="020E0602020502020306" pitchFamily="34" charset="0"/>
            </a:endParaRPr>
          </a:p>
          <a:p>
            <a:pPr>
              <a:defRPr sz="1800" cap="none" spc="0">
                <a:solidFill>
                  <a:srgbClr val="000000"/>
                </a:solidFill>
              </a:defRPr>
            </a:pPr>
            <a:endParaRPr lang="pt-BR" sz="4000" cap="all" dirty="0">
              <a:solidFill>
                <a:srgbClr val="FFFFFF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Shape 41">
            <a:extLst>
              <a:ext uri="{FF2B5EF4-FFF2-40B4-BE49-F238E27FC236}">
                <a16:creationId xmlns:a16="http://schemas.microsoft.com/office/drawing/2014/main" xmlns="" id="{AC9B0204-F71B-43B5-8D1D-91BC5F706DA6}"/>
              </a:ext>
            </a:extLst>
          </p:cNvPr>
          <p:cNvSpPr txBox="1">
            <a:spLocks/>
          </p:cNvSpPr>
          <p:nvPr/>
        </p:nvSpPr>
        <p:spPr>
          <a:xfrm>
            <a:off x="539552" y="1507096"/>
            <a:ext cx="3979824" cy="554037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Bom questionário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Parabéns!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Grata pela dedicação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Grata pelo esforço de debate mais inclusivo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Incluir questões para saber motivos de não adesão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Muito legal a iniciativa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geral um belo trabalho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Deveria ser quantitativo e não qualitativo</a:t>
            </a:r>
          </a:p>
          <a:p>
            <a:pPr>
              <a:lnSpc>
                <a:spcPct val="13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2000" b="1" cap="all" dirty="0"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Berlin Sans FB" panose="020E0602020502020306" pitchFamily="34" charset="0"/>
            </a:endParaRPr>
          </a:p>
        </p:txBody>
      </p:sp>
      <p:sp>
        <p:nvSpPr>
          <p:cNvPr id="8" name="Shape 41">
            <a:extLst>
              <a:ext uri="{FF2B5EF4-FFF2-40B4-BE49-F238E27FC236}">
                <a16:creationId xmlns:a16="http://schemas.microsoft.com/office/drawing/2014/main" xmlns="" id="{64EECEA9-2419-44F7-85D3-97D66EBDA6DA}"/>
              </a:ext>
            </a:extLst>
          </p:cNvPr>
          <p:cNvSpPr txBox="1">
            <a:spLocks/>
          </p:cNvSpPr>
          <p:nvPr/>
        </p:nvSpPr>
        <p:spPr>
          <a:xfrm>
            <a:off x="4644008" y="1487136"/>
            <a:ext cx="4463988" cy="597431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3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2000" cap="all" dirty="0">
              <a:solidFill>
                <a:schemeClr val="accent6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>
              <a:lnSpc>
                <a:spcPct val="13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2000" cap="all" dirty="0">
              <a:solidFill>
                <a:schemeClr val="accent6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>
              <a:lnSpc>
                <a:spcPct val="13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2000" cap="all" dirty="0">
              <a:solidFill>
                <a:schemeClr val="accent6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Fraca/ faltou abordar a obrigatoriedade 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Perguntas dirigidas a 1 grupo, tive que optar pela recusa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 precisava perguntas iniciais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Faltou liberdade p/ resposta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Tendenciosa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Deveriam ser desmembradas 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Algumas dupla interpretação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Deveria ser mais aberta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Faltou </a:t>
            </a:r>
            <a:r>
              <a:rPr lang="pt-BR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</a:t>
            </a: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lotes, arrecadação</a:t>
            </a:r>
          </a:p>
          <a:p>
            <a:pPr>
              <a:lnSpc>
                <a:spcPct val="13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2000" cap="all" dirty="0">
              <a:solidFill>
                <a:schemeClr val="accent6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>
              <a:lnSpc>
                <a:spcPct val="130000"/>
              </a:lnSpc>
              <a:defRPr sz="1800" cap="none" spc="0">
                <a:solidFill>
                  <a:srgbClr val="000000"/>
                </a:solidFill>
              </a:defRPr>
            </a:pPr>
            <a:endParaRPr lang="pt-BR" sz="2000" cap="all" dirty="0">
              <a:solidFill>
                <a:schemeClr val="accent6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Shape 41">
            <a:extLst>
              <a:ext uri="{FF2B5EF4-FFF2-40B4-BE49-F238E27FC236}">
                <a16:creationId xmlns:a16="http://schemas.microsoft.com/office/drawing/2014/main" xmlns="" id="{80972D63-07AA-4995-BE6F-2CAA9BED443A}"/>
              </a:ext>
            </a:extLst>
          </p:cNvPr>
          <p:cNvSpPr txBox="1">
            <a:spLocks/>
          </p:cNvSpPr>
          <p:nvPr/>
        </p:nvSpPr>
        <p:spPr>
          <a:xfrm>
            <a:off x="4932040" y="1365038"/>
            <a:ext cx="4067944" cy="62068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 sz="1800" cap="none" spc="0">
                <a:solidFill>
                  <a:srgbClr val="000000"/>
                </a:solidFill>
              </a:defRPr>
            </a:pPr>
            <a:r>
              <a:rPr lang="pt-BR" sz="2800" b="1" cap="al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Negativa</a:t>
            </a:r>
          </a:p>
        </p:txBody>
      </p:sp>
      <p:sp>
        <p:nvSpPr>
          <p:cNvPr id="14" name="Shape 41">
            <a:extLst>
              <a:ext uri="{FF2B5EF4-FFF2-40B4-BE49-F238E27FC236}">
                <a16:creationId xmlns:a16="http://schemas.microsoft.com/office/drawing/2014/main" xmlns="" id="{9E8D54A0-99E5-46D1-9FEA-672A9E791432}"/>
              </a:ext>
            </a:extLst>
          </p:cNvPr>
          <p:cNvSpPr txBox="1">
            <a:spLocks/>
          </p:cNvSpPr>
          <p:nvPr/>
        </p:nvSpPr>
        <p:spPr>
          <a:xfrm>
            <a:off x="36512" y="1366998"/>
            <a:ext cx="4067944" cy="62068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 sz="1800" cap="none" spc="0">
                <a:solidFill>
                  <a:srgbClr val="000000"/>
                </a:solidFill>
              </a:defRPr>
            </a:pPr>
            <a:r>
              <a:rPr lang="pt-BR" sz="2800" b="1" cap="al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Positiva   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8DB0DCDA-9C9F-4E88-9851-4DF047B27FD1}"/>
              </a:ext>
            </a:extLst>
          </p:cNvPr>
          <p:cNvCxnSpPr>
            <a:cxnSpLocks/>
          </p:cNvCxnSpPr>
          <p:nvPr/>
        </p:nvCxnSpPr>
        <p:spPr>
          <a:xfrm>
            <a:off x="323528" y="1988840"/>
            <a:ext cx="858781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648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4E7973C-796A-4082-A09D-B16358A18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98" t="27658" b="27269"/>
          <a:stretch/>
        </p:blipFill>
        <p:spPr>
          <a:xfrm>
            <a:off x="-685800" y="0"/>
            <a:ext cx="10920967" cy="695772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Retângulo 3"/>
          <p:cNvSpPr/>
          <p:nvPr/>
        </p:nvSpPr>
        <p:spPr>
          <a:xfrm>
            <a:off x="755576" y="603845"/>
            <a:ext cx="763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/>
            <a:r>
              <a:rPr lang="pt-B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Satisfação em relação à Associação: 	</a:t>
            </a:r>
          </a:p>
          <a:p>
            <a:r>
              <a:rPr lang="pt-B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r>
              <a:rPr lang="pt-B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5EC00D9F-E660-414A-9B9D-AE67A6CD99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122260"/>
              </p:ext>
            </p:extLst>
          </p:nvPr>
        </p:nvGraphicFramePr>
        <p:xfrm>
          <a:off x="1601416" y="2491336"/>
          <a:ext cx="7542584" cy="396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9107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3DA1809-4635-48AE-8BA3-CB05BF034497}"/>
              </a:ext>
            </a:extLst>
          </p:cNvPr>
          <p:cNvSpPr txBox="1"/>
          <p:nvPr/>
        </p:nvSpPr>
        <p:spPr>
          <a:xfrm>
            <a:off x="197768" y="620688"/>
            <a:ext cx="874846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PESQUISA DE OPINIÃO</a:t>
            </a:r>
          </a:p>
          <a:p>
            <a:endParaRPr lang="pt-BR" sz="2000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Ferramenta útil de consulta popular, muito usada por empresas e governos.</a:t>
            </a:r>
          </a:p>
          <a:p>
            <a:endParaRPr lang="pt-BR" sz="2000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 pesquisa possibilitou:</a:t>
            </a:r>
          </a:p>
          <a:p>
            <a:endParaRPr lang="pt-BR" sz="2000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pt-BR" sz="2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Conhecimento do perfil da comunidade respondente;</a:t>
            </a:r>
          </a:p>
          <a:p>
            <a:pPr lvl="1"/>
            <a:endParaRPr lang="pt-BR" sz="2000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pt-BR" sz="2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Consulta à comunidade sobre a revisão do Estatuto e seu interesse para  futuras diretrizes;</a:t>
            </a:r>
          </a:p>
          <a:p>
            <a:pPr lvl="1"/>
            <a:endParaRPr lang="pt-BR" sz="2000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pt-BR" sz="2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Críticas propositivas e feedback sobre a Associação;</a:t>
            </a:r>
          </a:p>
          <a:p>
            <a:pPr lvl="1"/>
            <a:endParaRPr lang="pt-BR" sz="2000" i="1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1"/>
            <a:r>
              <a:rPr lang="pt-BR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resultados da pesquisa foram coerentes, o que reforça sua fidedignidade, precisão e validade estatística.</a:t>
            </a:r>
          </a:p>
          <a:p>
            <a:endParaRPr lang="pt-BR" sz="2000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estudo com essas características no mercado custa, em média, R$ 27.000,00. Essa pesquisa foi realizada voluntariamente por apoiadores.</a:t>
            </a:r>
          </a:p>
          <a:p>
            <a:endParaRPr lang="pt-BR" sz="2000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73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5132D449-0B99-466E-A384-BBA29553FC33}"/>
              </a:ext>
            </a:extLst>
          </p:cNvPr>
          <p:cNvSpPr/>
          <p:nvPr/>
        </p:nvSpPr>
        <p:spPr>
          <a:xfrm>
            <a:off x="575556" y="260648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SUGESTÕES</a:t>
            </a:r>
          </a:p>
          <a:p>
            <a:endParaRPr lang="pt-BR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Usar essa experiência para futuras sondagens;</a:t>
            </a:r>
          </a:p>
          <a:p>
            <a:endParaRPr lang="pt-BR" sz="2000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Realizar enquetes, como ferramenta de consulta para gestão, com perguntas fechadas de fácil tabulação e resultados rápidos;</a:t>
            </a:r>
          </a:p>
          <a:p>
            <a:endParaRPr lang="pt-BR" sz="2000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Reforçar e potencializar a utilização do espaço virtual para debates e consultas com/à comunidade;</a:t>
            </a:r>
          </a:p>
          <a:p>
            <a:endParaRPr lang="pt-BR" sz="2000" dirty="0">
              <a:solidFill>
                <a:schemeClr val="accent6">
                  <a:lumMod val="40000"/>
                  <a:lumOff val="6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Fomentar a utilização de ferramentas (como pesquisas, enquetes, fóruns, debates, etc.) para dar suporte ao Conselho Gestor, tornando  mais ativa a participação da comunidade nas decisões, além de dar maior transparência e visibilidade às ações da ACJP.</a:t>
            </a:r>
          </a:p>
        </p:txBody>
      </p:sp>
    </p:spTree>
    <p:extLst>
      <p:ext uri="{BB962C8B-B14F-4D97-AF65-F5344CB8AC3E}">
        <p14:creationId xmlns:p14="http://schemas.microsoft.com/office/powerpoint/2010/main" val="3837362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AB50E71-570B-410E-BA15-67C056962CD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7073FBA-4934-465C-BF86-11C11E9D7598}"/>
              </a:ext>
            </a:extLst>
          </p:cNvPr>
          <p:cNvSpPr txBox="1"/>
          <p:nvPr/>
        </p:nvSpPr>
        <p:spPr>
          <a:xfrm>
            <a:off x="4139952" y="1196752"/>
            <a:ext cx="48965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“Somos fortes na medida que </a:t>
            </a:r>
          </a:p>
          <a:p>
            <a:pPr algn="ctr"/>
            <a:r>
              <a:rPr lang="pt-BR" sz="2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estamos unidos.” </a:t>
            </a:r>
          </a:p>
          <a:p>
            <a:pPr algn="ctr"/>
            <a:r>
              <a:rPr lang="pt-BR" sz="1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Fala de um entrevistado</a:t>
            </a:r>
          </a:p>
        </p:txBody>
      </p:sp>
    </p:spTree>
    <p:extLst>
      <p:ext uri="{BB962C8B-B14F-4D97-AF65-F5344CB8AC3E}">
        <p14:creationId xmlns:p14="http://schemas.microsoft.com/office/powerpoint/2010/main" val="2004160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3B49A31-025D-45CB-9252-EDDE762B2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30" r="-1" b="30471"/>
          <a:stretch/>
        </p:blipFill>
        <p:spPr>
          <a:xfrm flipH="1">
            <a:off x="539552" y="3356992"/>
            <a:ext cx="8208912" cy="340328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DC0186-61A3-4689-B514-4CED05244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995" y="3110468"/>
            <a:ext cx="7080026" cy="10883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t-BR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t-BR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AGRADECIMENTOS</a:t>
            </a:r>
            <a:r>
              <a:rPr lang="pt-BR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t-BR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À comunidade que dedicou seu tempo para responder à pesquisa.</a:t>
            </a:r>
            <a:b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Levantamento de Dados: Expert </a:t>
            </a:r>
            <a:r>
              <a:rPr lang="pt-BR" sz="1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Research</a:t>
            </a:r>
            <a: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b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Idealização e Coordenação Geral: Tyr Peret</a:t>
            </a:r>
            <a:b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Apresentação de dados: Morena Santos e Tyr Peret</a:t>
            </a:r>
            <a:b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Fotos: Terra Imagem &amp; Clara Von &amp; Anna </a:t>
            </a:r>
            <a:r>
              <a:rPr lang="pt-BR" sz="1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Gobel</a:t>
            </a:r>
            <a: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t-BR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Realização: Associação Comunitária Jardins de Petrópolis</a:t>
            </a:r>
            <a:r>
              <a:rPr lang="pt-BR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t-BR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t-BR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t-BR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pt-BR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34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C50BD3CA-AADD-4CAA-AF06-A68BFDC1D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7580062"/>
              </p:ext>
            </p:extLst>
          </p:nvPr>
        </p:nvGraphicFramePr>
        <p:xfrm>
          <a:off x="971600" y="978564"/>
          <a:ext cx="3071520" cy="16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370964F-8266-4C92-909A-D6CFB1DC119F}"/>
              </a:ext>
            </a:extLst>
          </p:cNvPr>
          <p:cNvSpPr txBox="1"/>
          <p:nvPr/>
        </p:nvSpPr>
        <p:spPr>
          <a:xfrm>
            <a:off x="358843" y="68433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Berlin Sans FB Demi" panose="020E0802020502020306" pitchFamily="34" charset="0"/>
              </a:rPr>
              <a:t>SEXO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8B5D069B-B596-46CF-A5FC-F125CD9F71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5244859"/>
              </p:ext>
            </p:extLst>
          </p:nvPr>
        </p:nvGraphicFramePr>
        <p:xfrm>
          <a:off x="4211960" y="484172"/>
          <a:ext cx="4752528" cy="276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49BE5E12-59BA-485A-A861-C5BCD52CB7A5}"/>
              </a:ext>
            </a:extLst>
          </p:cNvPr>
          <p:cNvSpPr txBox="1"/>
          <p:nvPr/>
        </p:nvSpPr>
        <p:spPr>
          <a:xfrm>
            <a:off x="4716016" y="314998"/>
            <a:ext cx="140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Berlin Sans FB Demi" panose="020E0802020502020306" pitchFamily="34" charset="0"/>
              </a:rPr>
              <a:t>IDADE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36A08D31-75A4-4882-AFEF-87EAF00026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2013525"/>
              </p:ext>
            </p:extLst>
          </p:nvPr>
        </p:nvGraphicFramePr>
        <p:xfrm>
          <a:off x="698" y="4034754"/>
          <a:ext cx="4572000" cy="2569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2A908F87-40C0-4A76-B1CF-B21C791167F5}"/>
              </a:ext>
            </a:extLst>
          </p:cNvPr>
          <p:cNvSpPr txBox="1"/>
          <p:nvPr/>
        </p:nvSpPr>
        <p:spPr>
          <a:xfrm>
            <a:off x="358843" y="3501008"/>
            <a:ext cx="252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Berlin Sans FB Demi" panose="020E0802020502020306" pitchFamily="34" charset="0"/>
              </a:rPr>
              <a:t>PESSOAS/DOMICÍLIO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xmlns="" id="{D2555316-EA4B-4749-AD1F-2B08B9C167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573394"/>
              </p:ext>
            </p:extLst>
          </p:nvPr>
        </p:nvGraphicFramePr>
        <p:xfrm>
          <a:off x="4860032" y="3735674"/>
          <a:ext cx="381642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5B9DE4-1492-4E2C-8888-6ACE6B884901}"/>
              </a:ext>
            </a:extLst>
          </p:cNvPr>
          <p:cNvSpPr txBox="1"/>
          <p:nvPr/>
        </p:nvSpPr>
        <p:spPr>
          <a:xfrm>
            <a:off x="4716016" y="370791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Berlin Sans FB Demi" panose="020E0802020502020306" pitchFamily="34" charset="0"/>
              </a:rPr>
              <a:t>FILHOS NO DOMICÍLIO</a:t>
            </a:r>
          </a:p>
        </p:txBody>
      </p:sp>
    </p:spTree>
    <p:extLst>
      <p:ext uri="{BB962C8B-B14F-4D97-AF65-F5344CB8AC3E}">
        <p14:creationId xmlns:p14="http://schemas.microsoft.com/office/powerpoint/2010/main" val="2214608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xmlns="" id="{BC44228D-E754-4D94-BF98-A6E5D02057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518206"/>
              </p:ext>
            </p:extLst>
          </p:nvPr>
        </p:nvGraphicFramePr>
        <p:xfrm>
          <a:off x="305472" y="742638"/>
          <a:ext cx="3780528" cy="233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37A7AAF6-8DBD-46B5-92E4-C8A0DAE13A4D}"/>
              </a:ext>
            </a:extLst>
          </p:cNvPr>
          <p:cNvSpPr txBox="1"/>
          <p:nvPr/>
        </p:nvSpPr>
        <p:spPr>
          <a:xfrm>
            <a:off x="323528" y="2909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Berlin Sans FB Demi" panose="020E0802020502020306" pitchFamily="34" charset="0"/>
              </a:rPr>
              <a:t>POSSE DE LOTES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D9FCA2D-6939-4968-8E26-2F013248E5EF}"/>
              </a:ext>
            </a:extLst>
          </p:cNvPr>
          <p:cNvSpPr txBox="1"/>
          <p:nvPr/>
        </p:nvSpPr>
        <p:spPr>
          <a:xfrm>
            <a:off x="3023827" y="350439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Berlin Sans FB Demi" panose="020E0802020502020306" pitchFamily="34" charset="0"/>
              </a:rPr>
              <a:t>CONTRIBUIÇÃO ACJP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842275"/>
              </p:ext>
            </p:extLst>
          </p:nvPr>
        </p:nvGraphicFramePr>
        <p:xfrm>
          <a:off x="1470965" y="3905672"/>
          <a:ext cx="6202069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23FEDC07-EDB3-48F0-B9DA-D3473DE75584}"/>
              </a:ext>
            </a:extLst>
          </p:cNvPr>
          <p:cNvSpPr txBox="1"/>
          <p:nvPr/>
        </p:nvSpPr>
        <p:spPr>
          <a:xfrm>
            <a:off x="4175448" y="27210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Berlin Sans FB Demi" panose="020E0802020502020306" pitchFamily="34" charset="0"/>
              </a:rPr>
              <a:t>MORADOR – PROPRIETÁRIO – INQUILINO</a:t>
            </a: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0774733"/>
              </p:ext>
            </p:extLst>
          </p:nvPr>
        </p:nvGraphicFramePr>
        <p:xfrm>
          <a:off x="4065605" y="895378"/>
          <a:ext cx="5176817" cy="2533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14573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26435" y="3736515"/>
            <a:ext cx="5472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36575"/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TEM PLANOS DE MORAR NO JP...? 	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844468"/>
              </p:ext>
            </p:extLst>
          </p:nvPr>
        </p:nvGraphicFramePr>
        <p:xfrm>
          <a:off x="1888119" y="4217744"/>
          <a:ext cx="6264696" cy="255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xmlns="" id="{A20F0DA4-E3BD-485A-B55C-07623B466F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606076"/>
              </p:ext>
            </p:extLst>
          </p:nvPr>
        </p:nvGraphicFramePr>
        <p:xfrm>
          <a:off x="323528" y="806241"/>
          <a:ext cx="5081184" cy="2730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0C2A1E3C-EA2A-42B4-BE7C-E0E836C72497}"/>
              </a:ext>
            </a:extLst>
          </p:cNvPr>
          <p:cNvSpPr txBox="1"/>
          <p:nvPr/>
        </p:nvSpPr>
        <p:spPr>
          <a:xfrm>
            <a:off x="329591" y="205757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Berlin Sans FB Demi" panose="020E0802020502020306" pitchFamily="34" charset="0"/>
              </a:rPr>
              <a:t>PORQUE MORA NO JP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292080" y="2314849"/>
            <a:ext cx="3600400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 OUTROS:</a:t>
            </a:r>
          </a:p>
          <a:p>
            <a:pPr>
              <a:lnSpc>
                <a:spcPct val="120000"/>
              </a:lnSpc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Segurança; Por amor a este lugar...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3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1520" y="350947"/>
            <a:ext cx="42802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PÚBLICO-ALVO DA ACJP </a:t>
            </a:r>
          </a:p>
          <a:p>
            <a:pPr marL="457200" indent="-457200">
              <a:buAutoNum type="arabicPeriod"/>
            </a:pPr>
            <a:endParaRPr lang="pt-BR" sz="2800" b="1" dirty="0">
              <a:solidFill>
                <a:schemeClr val="accent6">
                  <a:lumMod val="40000"/>
                  <a:lumOff val="6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sz="2800" dirty="0">
              <a:solidFill>
                <a:schemeClr val="accent6">
                  <a:lumMod val="40000"/>
                  <a:lumOff val="6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5D37EB70-EB53-4C54-84DB-44604B3480BB}"/>
              </a:ext>
            </a:extLst>
          </p:cNvPr>
          <p:cNvSpPr/>
          <p:nvPr/>
        </p:nvSpPr>
        <p:spPr>
          <a:xfrm>
            <a:off x="539552" y="166281"/>
            <a:ext cx="5292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pt-BR" b="1" dirty="0">
              <a:solidFill>
                <a:schemeClr val="tx1">
                  <a:lumMod val="50000"/>
                  <a:lumOff val="5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8596653"/>
              </p:ext>
            </p:extLst>
          </p:nvPr>
        </p:nvGraphicFramePr>
        <p:xfrm>
          <a:off x="239422" y="4053621"/>
          <a:ext cx="8342988" cy="2804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0878967"/>
              </p:ext>
            </p:extLst>
          </p:nvPr>
        </p:nvGraphicFramePr>
        <p:xfrm>
          <a:off x="3529322" y="357793"/>
          <a:ext cx="5363158" cy="2684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B23EB087-7A15-4F01-9974-AF1382D1D828}"/>
              </a:ext>
            </a:extLst>
          </p:cNvPr>
          <p:cNvSpPr/>
          <p:nvPr/>
        </p:nvSpPr>
        <p:spPr>
          <a:xfrm>
            <a:off x="395536" y="3193791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Estamos nos preparando para a revisão do atual estatuto da ACJP e precisamos repensar juntos a Associação que queremos. Você acha que ela deveria ser...	</a:t>
            </a:r>
            <a:endParaRPr lang="pt-BR" sz="2000" dirty="0">
              <a:solidFill>
                <a:schemeClr val="accent6">
                  <a:lumMod val="40000"/>
                  <a:lumOff val="60000"/>
                </a:schemeClr>
              </a:solidFill>
              <a:latin typeface="Berlin Sans FB Demi" panose="020E0802020502020306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994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20150308_174902_908.jpg">
            <a:extLst>
              <a:ext uri="{FF2B5EF4-FFF2-40B4-BE49-F238E27FC236}">
                <a16:creationId xmlns:a16="http://schemas.microsoft.com/office/drawing/2014/main" xmlns="" id="{899FB2A2-A0FF-4F93-92D5-C1067EB48547}"/>
              </a:ext>
            </a:extLst>
          </p:cNvPr>
          <p:cNvPicPr/>
          <p:nvPr/>
        </p:nvPicPr>
        <p:blipFill rotWithShape="1">
          <a:blip r:embed="rId2">
            <a:extLst/>
          </a:blip>
          <a:srcRect t="14010" r="39400" b="14010"/>
          <a:stretch/>
        </p:blipFill>
        <p:spPr>
          <a:xfrm>
            <a:off x="12700" y="778886"/>
            <a:ext cx="9144000" cy="607911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B5C7F5EA-1255-4140-A800-6F403169825D}"/>
              </a:ext>
            </a:extLst>
          </p:cNvPr>
          <p:cNvSpPr txBox="1"/>
          <p:nvPr/>
        </p:nvSpPr>
        <p:spPr>
          <a:xfrm>
            <a:off x="-1439652" y="15703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ASSOCIAÇÃO QUE QUEREMOS</a:t>
            </a:r>
            <a:endParaRPr lang="pt-BR" sz="4400" dirty="0">
              <a:solidFill>
                <a:schemeClr val="accent6">
                  <a:lumMod val="20000"/>
                  <a:lumOff val="80000"/>
                </a:schemeClr>
              </a:solidFill>
              <a:latin typeface="Berlin Sans FB 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40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ósia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dó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Ardósia</Template>
  <TotalTime>3373</TotalTime>
  <Words>1612</Words>
  <Application>Microsoft Office PowerPoint</Application>
  <PresentationFormat>Apresentação na tela (4:3)</PresentationFormat>
  <Paragraphs>409</Paragraphs>
  <Slides>45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7" baseType="lpstr">
      <vt:lpstr>Arial</vt:lpstr>
      <vt:lpstr>Avenir Book</vt:lpstr>
      <vt:lpstr>Berlin Sans FB</vt:lpstr>
      <vt:lpstr>Berlin Sans FB </vt:lpstr>
      <vt:lpstr>Berlin Sans FB Demi</vt:lpstr>
      <vt:lpstr>Calibri</vt:lpstr>
      <vt:lpstr>Calisto MT</vt:lpstr>
      <vt:lpstr>Segoe UI</vt:lpstr>
      <vt:lpstr>Segoe UI Semibold</vt:lpstr>
      <vt:lpstr>Trebuchet MS</vt:lpstr>
      <vt:lpstr>Wingdings 2</vt:lpstr>
      <vt:lpstr>Ardósia</vt:lpstr>
      <vt:lpstr>Pesquisa  comunidade Jp subsídios para revisão do estatuto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“De acordo com nossa Constituição a adesão deve ser voluntária e também dá a todo cidadão o direito de se desassociar quando achar conveniente, desde que o faça oficialmente. Penso que se a associação for realmente ativa, transparente e seguir com rigor o seu estatuto conquistará  a simpatia e adesão da maioria”.  “Gostaria que a associação tivesse um código de posturas mais elaborado pra direcionar as atividades que geram barulho e comportamento inadequado dentro do bairro”.  “A  gestão da associação deve ser profissionalizada. O Conselho Gestor não pode ser operacional e sim estrategista”.   “Acho que uma divulgação do que é realmente o JP, das dificuldades pelas quais passamos, das ameaças a que estamos sujeitos, das perspectivas a longo prazo, das possibilidades de sermos sustentáveis num futuro próximo, pode nos conduzir a uma Associação exemplo para muitas outras, sem partidarismos, sem posições exacerbadas. A harmonia e a comunhão com a natureza é nosso objetivo maior”.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AGRADECIMENTOS À comunidade que dedicou seu tempo para responder à pesquisa. Levantamento de Dados: Expert Research  Idealização e Coordenação Geral: Tyr Peret Apresentação de dados: Morena Santos e Tyr Peret Fotos: Terra Imagem &amp; Clara Von &amp; Anna Gobel Realização: Associação Comunitária Jardins de Petrópolis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Morena</dc:creator>
  <cp:lastModifiedBy>Microsoft</cp:lastModifiedBy>
  <cp:revision>211</cp:revision>
  <dcterms:created xsi:type="dcterms:W3CDTF">2017-08-25T22:54:58Z</dcterms:created>
  <dcterms:modified xsi:type="dcterms:W3CDTF">2017-11-13T18:27:30Z</dcterms:modified>
</cp:coreProperties>
</file>